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3" r:id="rId4"/>
    <p:sldId id="258" r:id="rId5"/>
    <p:sldId id="259" r:id="rId6"/>
    <p:sldId id="262" r:id="rId7"/>
    <p:sldId id="261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96</c:v>
                </c:pt>
                <c:pt idx="2">
                  <c:v>79</c:v>
                </c:pt>
                <c:pt idx="3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918976"/>
        <c:axId val="121920512"/>
      </c:areaChart>
      <c:dateAx>
        <c:axId val="1219189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21920512"/>
        <c:crosses val="autoZero"/>
        <c:auto val="1"/>
        <c:lblOffset val="100"/>
        <c:baseTimeUnit val="years"/>
      </c:dateAx>
      <c:valAx>
        <c:axId val="12192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91897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26998278227753"/>
          <c:y val="0.2161191724292498"/>
          <c:w val="0.75892857142857539"/>
          <c:h val="0.67704918032786965"/>
        </c:manualLayout>
      </c:layout>
      <c:areaChart>
        <c:grouping val="stacked"/>
        <c:varyColors val="0"/>
        <c:ser>
          <c:idx val="2"/>
          <c:order val="0"/>
          <c:tx>
            <c:v>Combined State and Federal</c:v>
          </c:tx>
          <c:cat>
            <c:numRef>
              <c:f>DATA!$A$11:$A$48</c:f>
              <c:numCache>
                <c:formatCode>General</c:formatCode>
                <c:ptCount val="3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</c:numCache>
            </c:numRef>
          </c:cat>
          <c:val>
            <c:numRef>
              <c:f>DATA!$A$11:$A$48</c:f>
              <c:numCache>
                <c:formatCode>General</c:formatCode>
                <c:ptCount val="3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</c:numCache>
            </c:numRef>
          </c:val>
        </c:ser>
        <c:ser>
          <c:idx val="0"/>
          <c:order val="1"/>
          <c:cat>
            <c:numRef>
              <c:f>DATA!$A$11:$A$48</c:f>
              <c:numCache>
                <c:formatCode>General</c:formatCode>
                <c:ptCount val="3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</c:numCache>
            </c:numRef>
          </c:cat>
          <c:val>
            <c:numRef>
              <c:f>DATA!$Q$11:$Q$48</c:f>
              <c:numCache>
                <c:formatCode>_(* #,##0_);_(* \(#,##0\);_(* "-"??_);_(@_)</c:formatCode>
                <c:ptCount val="38"/>
                <c:pt idx="0">
                  <c:v>10400000</c:v>
                </c:pt>
                <c:pt idx="1">
                  <c:v>10443333</c:v>
                </c:pt>
                <c:pt idx="2">
                  <c:v>11314440</c:v>
                </c:pt>
                <c:pt idx="3">
                  <c:v>10513000</c:v>
                </c:pt>
                <c:pt idx="4">
                  <c:v>10093255</c:v>
                </c:pt>
                <c:pt idx="5">
                  <c:v>9609500</c:v>
                </c:pt>
                <c:pt idx="6">
                  <c:v>8087000</c:v>
                </c:pt>
                <c:pt idx="7">
                  <c:v>6688000</c:v>
                </c:pt>
                <c:pt idx="8">
                  <c:v>6688000</c:v>
                </c:pt>
                <c:pt idx="9">
                  <c:v>7688000</c:v>
                </c:pt>
                <c:pt idx="10">
                  <c:v>8188000</c:v>
                </c:pt>
                <c:pt idx="11">
                  <c:v>8688000</c:v>
                </c:pt>
                <c:pt idx="12">
                  <c:v>8688000</c:v>
                </c:pt>
                <c:pt idx="13">
                  <c:v>8688000</c:v>
                </c:pt>
                <c:pt idx="14">
                  <c:v>8499000</c:v>
                </c:pt>
                <c:pt idx="15">
                  <c:v>8449000</c:v>
                </c:pt>
                <c:pt idx="16">
                  <c:v>8499000</c:v>
                </c:pt>
                <c:pt idx="17">
                  <c:v>8251000</c:v>
                </c:pt>
                <c:pt idx="18">
                  <c:v>8683000</c:v>
                </c:pt>
                <c:pt idx="19">
                  <c:v>6183000</c:v>
                </c:pt>
                <c:pt idx="20">
                  <c:v>8183000</c:v>
                </c:pt>
                <c:pt idx="21">
                  <c:v>7483000</c:v>
                </c:pt>
                <c:pt idx="22">
                  <c:v>7531000</c:v>
                </c:pt>
                <c:pt idx="23">
                  <c:v>7499000</c:v>
                </c:pt>
                <c:pt idx="24">
                  <c:v>7548000</c:v>
                </c:pt>
                <c:pt idx="25">
                  <c:v>7598000</c:v>
                </c:pt>
                <c:pt idx="26">
                  <c:v>7649000</c:v>
                </c:pt>
                <c:pt idx="27">
                  <c:v>9649000</c:v>
                </c:pt>
                <c:pt idx="28">
                  <c:v>8519000</c:v>
                </c:pt>
                <c:pt idx="29">
                  <c:v>7568000</c:v>
                </c:pt>
                <c:pt idx="30">
                  <c:v>7568000</c:v>
                </c:pt>
                <c:pt idx="31">
                  <c:v>7618000</c:v>
                </c:pt>
                <c:pt idx="32">
                  <c:v>7695000</c:v>
                </c:pt>
                <c:pt idx="33">
                  <c:v>8421000</c:v>
                </c:pt>
                <c:pt idx="34">
                  <c:v>8082000</c:v>
                </c:pt>
                <c:pt idx="35">
                  <c:v>8058000</c:v>
                </c:pt>
                <c:pt idx="36">
                  <c:v>7510000</c:v>
                </c:pt>
                <c:pt idx="37">
                  <c:v>7510000</c:v>
                </c:pt>
              </c:numCache>
            </c:numRef>
          </c:val>
        </c:ser>
        <c:ser>
          <c:idx val="3"/>
          <c:order val="2"/>
          <c:cat>
            <c:numRef>
              <c:f>DATA!$A$11:$A$48</c:f>
              <c:numCache>
                <c:formatCode>General</c:formatCode>
                <c:ptCount val="3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</c:numCache>
            </c:numRef>
          </c:cat>
          <c:val>
            <c:numRef>
              <c:f>DATA!$AN$11:$AN$48</c:f>
              <c:numCache>
                <c:formatCode>General</c:formatCode>
                <c:ptCount val="38"/>
                <c:pt idx="28" formatCode="#,##0">
                  <c:v>2140444</c:v>
                </c:pt>
                <c:pt idx="29" formatCode="#,##0">
                  <c:v>7394827</c:v>
                </c:pt>
                <c:pt idx="30" formatCode="#,##0">
                  <c:v>7342644</c:v>
                </c:pt>
                <c:pt idx="31" formatCode="#,##0">
                  <c:v>9900000</c:v>
                </c:pt>
                <c:pt idx="32" formatCode="#,##0">
                  <c:v>9677130</c:v>
                </c:pt>
                <c:pt idx="33" formatCode="#,##0">
                  <c:v>9709051</c:v>
                </c:pt>
                <c:pt idx="34" formatCode="#,##0">
                  <c:v>9998967</c:v>
                </c:pt>
                <c:pt idx="35" formatCode="#,##0">
                  <c:v>10770080</c:v>
                </c:pt>
                <c:pt idx="36" formatCode="#,##0">
                  <c:v>10593094</c:v>
                </c:pt>
                <c:pt idx="37" formatCode="#,##0">
                  <c:v>10559805</c:v>
                </c:pt>
              </c:numCache>
            </c:numRef>
          </c:val>
        </c:ser>
        <c:ser>
          <c:idx val="1"/>
          <c:order val="3"/>
          <c:spPr>
            <a:solidFill>
              <a:schemeClr val="tx2">
                <a:lumMod val="40000"/>
                <a:lumOff val="60000"/>
              </a:schemeClr>
            </a:solidFill>
          </c:spPr>
          <c:cat>
            <c:numRef>
              <c:f>DATA!$A$11:$A$48</c:f>
              <c:numCache>
                <c:formatCode>General</c:formatCode>
                <c:ptCount val="3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</c:numCache>
            </c:numRef>
          </c:cat>
          <c:val>
            <c:numRef>
              <c:f>DATA!$AZ$11:$AZ$48</c:f>
              <c:numCache>
                <c:formatCode>General</c:formatCode>
                <c:ptCount val="38"/>
                <c:pt idx="14">
                  <c:v>1839300</c:v>
                </c:pt>
                <c:pt idx="15">
                  <c:v>2257595</c:v>
                </c:pt>
                <c:pt idx="16">
                  <c:v>2865000</c:v>
                </c:pt>
                <c:pt idx="17">
                  <c:v>2483207</c:v>
                </c:pt>
                <c:pt idx="18">
                  <c:v>1627943</c:v>
                </c:pt>
                <c:pt idx="19">
                  <c:v>1874500</c:v>
                </c:pt>
                <c:pt idx="20">
                  <c:v>2198200</c:v>
                </c:pt>
                <c:pt idx="21" formatCode="#,##0">
                  <c:v>2230374</c:v>
                </c:pt>
                <c:pt idx="22" formatCode="#,##0">
                  <c:v>4210000</c:v>
                </c:pt>
                <c:pt idx="23" formatCode="#,##0">
                  <c:v>4736800</c:v>
                </c:pt>
                <c:pt idx="24" formatCode="#,##0">
                  <c:v>4832000</c:v>
                </c:pt>
                <c:pt idx="25" formatCode="#,##0">
                  <c:v>4935000</c:v>
                </c:pt>
                <c:pt idx="26" formatCode="#,##0">
                  <c:v>6537636</c:v>
                </c:pt>
                <c:pt idx="27" formatCode="#,##0">
                  <c:v>5356000</c:v>
                </c:pt>
                <c:pt idx="28" formatCode="#,##0">
                  <c:v>6006015</c:v>
                </c:pt>
                <c:pt idx="29" formatCode="#,##0">
                  <c:v>3282167</c:v>
                </c:pt>
                <c:pt idx="30" formatCode="#,##0">
                  <c:v>3447487</c:v>
                </c:pt>
                <c:pt idx="31" formatCode="#,##0">
                  <c:v>8811550</c:v>
                </c:pt>
                <c:pt idx="32" formatCode="#,##0">
                  <c:v>12333072</c:v>
                </c:pt>
                <c:pt idx="33" formatCode="#,##0">
                  <c:v>4872849</c:v>
                </c:pt>
                <c:pt idx="34" formatCode="#,##0">
                  <c:v>3598000</c:v>
                </c:pt>
                <c:pt idx="35" formatCode="#,##0">
                  <c:v>3954041</c:v>
                </c:pt>
                <c:pt idx="36" formatCode="#,##0">
                  <c:v>3954041</c:v>
                </c:pt>
                <c:pt idx="37" formatCode="#,##0">
                  <c:v>4322113</c:v>
                </c:pt>
              </c:numCache>
            </c:numRef>
          </c:val>
        </c:ser>
        <c:ser>
          <c:idx val="4"/>
          <c:order val="4"/>
          <c:spPr>
            <a:solidFill>
              <a:srgbClr val="FFFFCC"/>
            </a:solidFill>
            <a:ln>
              <a:solidFill>
                <a:srgbClr val="0070C0"/>
              </a:solidFill>
            </a:ln>
          </c:spPr>
          <c:cat>
            <c:numRef>
              <c:f>DATA!$A$11:$A$48</c:f>
              <c:numCache>
                <c:formatCode>General</c:formatCode>
                <c:ptCount val="3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</c:numCache>
            </c:numRef>
          </c:cat>
          <c:val>
            <c:numRef>
              <c:f>DATA!$BE$11:$BE$48</c:f>
              <c:numCache>
                <c:formatCode>_(* #,##0_);_(* \(#,##0\);_(* "-"??_);_(@_)</c:formatCode>
                <c:ptCount val="38"/>
                <c:pt idx="0">
                  <c:v>0</c:v>
                </c:pt>
                <c:pt idx="1">
                  <c:v>487067</c:v>
                </c:pt>
                <c:pt idx="2">
                  <c:v>370157.5999999998</c:v>
                </c:pt>
                <c:pt idx="3">
                  <c:v>1814250.4679999985</c:v>
                </c:pt>
                <c:pt idx="4">
                  <c:v>3503702.2662039995</c:v>
                </c:pt>
                <c:pt idx="5">
                  <c:v>5809449.5398753295</c:v>
                </c:pt>
                <c:pt idx="6">
                  <c:v>8796749.7461634818</c:v>
                </c:pt>
                <c:pt idx="7">
                  <c:v>11090588.482710162</c:v>
                </c:pt>
                <c:pt idx="8">
                  <c:v>11499496.017812489</c:v>
                </c:pt>
                <c:pt idx="9">
                  <c:v>11372495.826667484</c:v>
                </c:pt>
                <c:pt idx="10">
                  <c:v>11787399.626347516</c:v>
                </c:pt>
                <c:pt idx="11">
                  <c:v>11766809.217379857</c:v>
                </c:pt>
                <c:pt idx="12">
                  <c:v>12871368.915118387</c:v>
                </c:pt>
                <c:pt idx="13">
                  <c:v>13690624.93389288</c:v>
                </c:pt>
                <c:pt idx="14">
                  <c:v>13315906.555124776</c:v>
                </c:pt>
                <c:pt idx="15">
                  <c:v>14106667.676325876</c:v>
                </c:pt>
                <c:pt idx="16">
                  <c:v>14689925.810142187</c:v>
                </c:pt>
                <c:pt idx="17">
                  <c:v>16361875.842547871</c:v>
                </c:pt>
                <c:pt idx="18">
                  <c:v>17327061.499398816</c:v>
                </c:pt>
                <c:pt idx="19">
                  <c:v>20326730.620882593</c:v>
                </c:pt>
                <c:pt idx="20">
                  <c:v>18712636.386404656</c:v>
                </c:pt>
                <c:pt idx="21">
                  <c:v>20107808.296064775</c:v>
                </c:pt>
                <c:pt idx="22">
                  <c:v>18766069.488874245</c:v>
                </c:pt>
                <c:pt idx="23">
                  <c:v>18606847.253251873</c:v>
                </c:pt>
                <c:pt idx="24">
                  <c:v>19202870.78732992</c:v>
                </c:pt>
                <c:pt idx="25">
                  <c:v>19871025.427800473</c:v>
                </c:pt>
                <c:pt idx="26">
                  <c:v>19286722.26691791</c:v>
                </c:pt>
                <c:pt idx="27">
                  <c:v>19171298.790523186</c:v>
                </c:pt>
                <c:pt idx="28">
                  <c:v>18126013.168752614</c:v>
                </c:pt>
                <c:pt idx="29">
                  <c:v>18077302.944177717</c:v>
                </c:pt>
                <c:pt idx="30">
                  <c:v>19199124.040279746</c:v>
                </c:pt>
                <c:pt idx="31">
                  <c:v>12880224.262052068</c:v>
                </c:pt>
                <c:pt idx="32">
                  <c:v>10131928.650244894</c:v>
                </c:pt>
                <c:pt idx="33">
                  <c:v>18865924.313407391</c:v>
                </c:pt>
                <c:pt idx="34">
                  <c:v>19352480.827139251</c:v>
                </c:pt>
                <c:pt idx="35">
                  <c:v>18249326.827139251</c:v>
                </c:pt>
                <c:pt idx="36">
                  <c:v>18974352.827139251</c:v>
                </c:pt>
                <c:pt idx="37">
                  <c:v>18639529.827139251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635968"/>
        <c:axId val="123658240"/>
      </c:areaChart>
      <c:catAx>
        <c:axId val="12363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2365824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3658240"/>
        <c:scaling>
          <c:orientation val="minMax"/>
        </c:scaling>
        <c:delete val="0"/>
        <c:axPos val="l"/>
        <c:majorGridlines/>
        <c:numFmt formatCode="\$#,##0_);\(\$#,##0\)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3635968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DE1E4-EBE1-45D7-8BB8-8354F83A7F90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351094-78F2-4DE0-8967-95A99A112584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Effective Service Delivery</a:t>
          </a:r>
          <a:endParaRPr lang="en-US" dirty="0"/>
        </a:p>
      </dgm:t>
    </dgm:pt>
    <dgm:pt modelId="{575F76A7-939C-4EE3-BDEF-FB129150687F}" type="parTrans" cxnId="{9B5D2644-BE3C-4994-8AE4-9AA3E2466D0E}">
      <dgm:prSet/>
      <dgm:spPr/>
      <dgm:t>
        <a:bodyPr/>
        <a:lstStyle/>
        <a:p>
          <a:endParaRPr lang="en-US"/>
        </a:p>
      </dgm:t>
    </dgm:pt>
    <dgm:pt modelId="{7DAD3C4B-77E0-45B1-95ED-5047494A2CCF}" type="sibTrans" cxnId="{9B5D2644-BE3C-4994-8AE4-9AA3E2466D0E}">
      <dgm:prSet/>
      <dgm:spPr/>
      <dgm:t>
        <a:bodyPr/>
        <a:lstStyle/>
        <a:p>
          <a:endParaRPr lang="en-US"/>
        </a:p>
      </dgm:t>
    </dgm:pt>
    <dgm:pt modelId="{CCE943AE-BFAD-4929-BAFF-41B6B94CAA86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Legal Aid: </a:t>
          </a:r>
          <a:r>
            <a:rPr lang="en-US" dirty="0" err="1" smtClean="0"/>
            <a:t>MidPenn</a:t>
          </a:r>
          <a:r>
            <a:rPr lang="en-US" dirty="0" smtClean="0"/>
            <a:t> &amp; PIRC</a:t>
          </a:r>
          <a:endParaRPr lang="en-US" dirty="0"/>
        </a:p>
      </dgm:t>
    </dgm:pt>
    <dgm:pt modelId="{3EF104FB-2A0E-468C-B398-145D62E7CFE6}" type="parTrans" cxnId="{E50F9E81-8C04-4455-952E-D576204A2559}">
      <dgm:prSet/>
      <dgm:spPr/>
      <dgm:t>
        <a:bodyPr/>
        <a:lstStyle/>
        <a:p>
          <a:endParaRPr lang="en-US"/>
        </a:p>
      </dgm:t>
    </dgm:pt>
    <dgm:pt modelId="{76E7A5FF-FFB9-4367-B2B5-F8A553460BB0}" type="sibTrans" cxnId="{E50F9E81-8C04-4455-952E-D576204A2559}">
      <dgm:prSet/>
      <dgm:spPr/>
      <dgm:t>
        <a:bodyPr/>
        <a:lstStyle/>
        <a:p>
          <a:endParaRPr lang="en-US"/>
        </a:p>
      </dgm:t>
    </dgm:pt>
    <dgm:pt modelId="{370E7328-7AC2-4B59-B319-EE441A2973F8}">
      <dgm:prSet phldrT="[Text]"/>
      <dgm:spPr/>
      <dgm:t>
        <a:bodyPr/>
        <a:lstStyle/>
        <a:p>
          <a:r>
            <a:rPr lang="en-US" dirty="0" smtClean="0"/>
            <a:t>Private Bar: Pro Bono</a:t>
          </a:r>
          <a:endParaRPr lang="en-US" dirty="0"/>
        </a:p>
      </dgm:t>
    </dgm:pt>
    <dgm:pt modelId="{4CF990C7-447F-4A35-83E4-9567EC3B1501}" type="parTrans" cxnId="{78D23146-0DEA-40B7-A58E-F8E57C5A25F7}">
      <dgm:prSet/>
      <dgm:spPr/>
      <dgm:t>
        <a:bodyPr/>
        <a:lstStyle/>
        <a:p>
          <a:endParaRPr lang="en-US"/>
        </a:p>
      </dgm:t>
    </dgm:pt>
    <dgm:pt modelId="{8A2FC6F3-7684-4C2A-B514-89985E63AAD3}" type="sibTrans" cxnId="{78D23146-0DEA-40B7-A58E-F8E57C5A25F7}">
      <dgm:prSet/>
      <dgm:spPr/>
      <dgm:t>
        <a:bodyPr/>
        <a:lstStyle/>
        <a:p>
          <a:endParaRPr lang="en-US"/>
        </a:p>
      </dgm:t>
    </dgm:pt>
    <dgm:pt modelId="{7ADB7DE6-063A-4ACC-9BB4-772D39689DC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Judiciary</a:t>
          </a:r>
          <a:endParaRPr lang="en-US" dirty="0"/>
        </a:p>
      </dgm:t>
    </dgm:pt>
    <dgm:pt modelId="{44F4BC92-0B9A-4417-BA20-05974694E92E}" type="parTrans" cxnId="{EF6E2ED0-2ACF-4DCE-8D9A-37C730047D5B}">
      <dgm:prSet/>
      <dgm:spPr/>
      <dgm:t>
        <a:bodyPr/>
        <a:lstStyle/>
        <a:p>
          <a:endParaRPr lang="en-US"/>
        </a:p>
      </dgm:t>
    </dgm:pt>
    <dgm:pt modelId="{90DE16AF-D6C9-4850-A239-2A8703FD28D5}" type="sibTrans" cxnId="{EF6E2ED0-2ACF-4DCE-8D9A-37C730047D5B}">
      <dgm:prSet/>
      <dgm:spPr/>
      <dgm:t>
        <a:bodyPr/>
        <a:lstStyle/>
        <a:p>
          <a:endParaRPr lang="en-US"/>
        </a:p>
      </dgm:t>
    </dgm:pt>
    <dgm:pt modelId="{76177BF0-CC12-4BD3-AE05-B0A80F66D29E}" type="pres">
      <dgm:prSet presAssocID="{B7EDE1E4-EBE1-45D7-8BB8-8354F83A7F9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8CF824-FEE0-4048-86D9-3208A367A670}" type="pres">
      <dgm:prSet presAssocID="{B7EDE1E4-EBE1-45D7-8BB8-8354F83A7F90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287CD-103D-485A-A622-F0B607E651B8}" type="pres">
      <dgm:prSet presAssocID="{B7EDE1E4-EBE1-45D7-8BB8-8354F83A7F90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271E5-AB76-4D98-A41F-F76FB75D382C}" type="pres">
      <dgm:prSet presAssocID="{B7EDE1E4-EBE1-45D7-8BB8-8354F83A7F90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F43EF-0B08-4AE2-A198-D25ABFD5C2CF}" type="pres">
      <dgm:prSet presAssocID="{B7EDE1E4-EBE1-45D7-8BB8-8354F83A7F90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9B5177-8C6A-436F-981C-9D585EB5762C}" type="presOf" srcId="{DD351094-78F2-4DE0-8967-95A99A112584}" destId="{EA8CF824-FEE0-4048-86D9-3208A367A670}" srcOrd="0" destOrd="0" presId="urn:microsoft.com/office/officeart/2005/8/layout/pyramid4"/>
    <dgm:cxn modelId="{E50F9E81-8C04-4455-952E-D576204A2559}" srcId="{B7EDE1E4-EBE1-45D7-8BB8-8354F83A7F90}" destId="{CCE943AE-BFAD-4929-BAFF-41B6B94CAA86}" srcOrd="1" destOrd="0" parTransId="{3EF104FB-2A0E-468C-B398-145D62E7CFE6}" sibTransId="{76E7A5FF-FFB9-4367-B2B5-F8A553460BB0}"/>
    <dgm:cxn modelId="{B2553DAB-3BE3-4806-876D-D19AAA407145}" type="presOf" srcId="{B7EDE1E4-EBE1-45D7-8BB8-8354F83A7F90}" destId="{76177BF0-CC12-4BD3-AE05-B0A80F66D29E}" srcOrd="0" destOrd="0" presId="urn:microsoft.com/office/officeart/2005/8/layout/pyramid4"/>
    <dgm:cxn modelId="{CD154388-37E1-4A97-AD79-67C362A9CC85}" type="presOf" srcId="{7ADB7DE6-063A-4ACC-9BB4-772D39689DC4}" destId="{F2DF43EF-0B08-4AE2-A198-D25ABFD5C2CF}" srcOrd="0" destOrd="0" presId="urn:microsoft.com/office/officeart/2005/8/layout/pyramid4"/>
    <dgm:cxn modelId="{E25B66E6-A4BB-4128-B29C-E32C46516241}" type="presOf" srcId="{370E7328-7AC2-4B59-B319-EE441A2973F8}" destId="{E0D271E5-AB76-4D98-A41F-F76FB75D382C}" srcOrd="0" destOrd="0" presId="urn:microsoft.com/office/officeart/2005/8/layout/pyramid4"/>
    <dgm:cxn modelId="{4632BE1F-B1CF-44BF-BD22-4DC6FE907ED3}" type="presOf" srcId="{CCE943AE-BFAD-4929-BAFF-41B6B94CAA86}" destId="{C20287CD-103D-485A-A622-F0B607E651B8}" srcOrd="0" destOrd="0" presId="urn:microsoft.com/office/officeart/2005/8/layout/pyramid4"/>
    <dgm:cxn modelId="{78D23146-0DEA-40B7-A58E-F8E57C5A25F7}" srcId="{B7EDE1E4-EBE1-45D7-8BB8-8354F83A7F90}" destId="{370E7328-7AC2-4B59-B319-EE441A2973F8}" srcOrd="2" destOrd="0" parTransId="{4CF990C7-447F-4A35-83E4-9567EC3B1501}" sibTransId="{8A2FC6F3-7684-4C2A-B514-89985E63AAD3}"/>
    <dgm:cxn modelId="{9B5D2644-BE3C-4994-8AE4-9AA3E2466D0E}" srcId="{B7EDE1E4-EBE1-45D7-8BB8-8354F83A7F90}" destId="{DD351094-78F2-4DE0-8967-95A99A112584}" srcOrd="0" destOrd="0" parTransId="{575F76A7-939C-4EE3-BDEF-FB129150687F}" sibTransId="{7DAD3C4B-77E0-45B1-95ED-5047494A2CCF}"/>
    <dgm:cxn modelId="{EF6E2ED0-2ACF-4DCE-8D9A-37C730047D5B}" srcId="{B7EDE1E4-EBE1-45D7-8BB8-8354F83A7F90}" destId="{7ADB7DE6-063A-4ACC-9BB4-772D39689DC4}" srcOrd="3" destOrd="0" parTransId="{44F4BC92-0B9A-4417-BA20-05974694E92E}" sibTransId="{90DE16AF-D6C9-4850-A239-2A8703FD28D5}"/>
    <dgm:cxn modelId="{BDB14288-53F4-4380-B066-B3B9F7977007}" type="presParOf" srcId="{76177BF0-CC12-4BD3-AE05-B0A80F66D29E}" destId="{EA8CF824-FEE0-4048-86D9-3208A367A670}" srcOrd="0" destOrd="0" presId="urn:microsoft.com/office/officeart/2005/8/layout/pyramid4"/>
    <dgm:cxn modelId="{C22ACD51-DF26-4496-81D6-3D68089AB9DE}" type="presParOf" srcId="{76177BF0-CC12-4BD3-AE05-B0A80F66D29E}" destId="{C20287CD-103D-485A-A622-F0B607E651B8}" srcOrd="1" destOrd="0" presId="urn:microsoft.com/office/officeart/2005/8/layout/pyramid4"/>
    <dgm:cxn modelId="{629E9701-14A9-4296-B2EC-FD82B476AAF9}" type="presParOf" srcId="{76177BF0-CC12-4BD3-AE05-B0A80F66D29E}" destId="{E0D271E5-AB76-4D98-A41F-F76FB75D382C}" srcOrd="2" destOrd="0" presId="urn:microsoft.com/office/officeart/2005/8/layout/pyramid4"/>
    <dgm:cxn modelId="{DEEB8615-F6BC-4276-97B3-239B9977D3E6}" type="presParOf" srcId="{76177BF0-CC12-4BD3-AE05-B0A80F66D29E}" destId="{F2DF43EF-0B08-4AE2-A198-D25ABFD5C2C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0.82428</cdr:x>
      <cdr:y>0.67259</cdr:y>
    </cdr:from>
    <cdr:to>
      <cdr:x>0.87928</cdr:x>
      <cdr:y>0.74301</cdr:y>
    </cdr:to>
    <cdr:sp macro="" textlink="">
      <cdr:nvSpPr>
        <cdr:cNvPr id="317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79696" y="4129425"/>
          <a:ext cx="479061" cy="432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00" b="1" i="0" strike="noStrike">
              <a:solidFill>
                <a:srgbClr val="FFFFFF"/>
              </a:solidFill>
              <a:latin typeface="Arial"/>
              <a:cs typeface="Arial"/>
            </a:rPr>
            <a:t>Filing</a:t>
          </a:r>
        </a:p>
        <a:p xmlns:a="http://schemas.openxmlformats.org/drawingml/2006/main">
          <a:pPr algn="l" rtl="0">
            <a:defRPr sz="1000"/>
          </a:pPr>
          <a:r>
            <a:rPr lang="en-US" sz="1300" b="1" i="0" strike="noStrike">
              <a:solidFill>
                <a:srgbClr val="FFFFFF"/>
              </a:solidFill>
              <a:latin typeface="Arial"/>
              <a:cs typeface="Arial"/>
            </a:rPr>
            <a:t>Fees</a:t>
          </a:r>
        </a:p>
      </cdr:txBody>
    </cdr:sp>
  </cdr:relSizeAnchor>
  <cdr:relSizeAnchor xmlns:cdr="http://schemas.openxmlformats.org/drawingml/2006/chartDrawing">
    <cdr:from>
      <cdr:x>0.23562</cdr:x>
      <cdr:y>0.82811</cdr:y>
    </cdr:from>
    <cdr:to>
      <cdr:x>0.83969</cdr:x>
      <cdr:y>0.86822</cdr:y>
    </cdr:to>
    <cdr:sp macro="" textlink="">
      <cdr:nvSpPr>
        <cdr:cNvPr id="3174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52327" y="5084276"/>
          <a:ext cx="5261577" cy="2462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val="FFFFFF"/>
              </a:solidFill>
              <a:latin typeface="Arial"/>
              <a:cs typeface="Arial"/>
            </a:rPr>
            <a:t>Actual State Funding (Appropriated &amp; Title XX Block-Grants)</a:t>
          </a:r>
        </a:p>
      </cdr:txBody>
    </cdr:sp>
  </cdr:relSizeAnchor>
  <cdr:relSizeAnchor xmlns:cdr="http://schemas.openxmlformats.org/drawingml/2006/chartDrawing">
    <cdr:from>
      <cdr:x>0.20331</cdr:x>
      <cdr:y>0.30043</cdr:y>
    </cdr:from>
    <cdr:to>
      <cdr:x>0.55431</cdr:x>
      <cdr:y>0.40243</cdr:y>
    </cdr:to>
    <cdr:sp macro="" textlink="">
      <cdr:nvSpPr>
        <cdr:cNvPr id="31748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0893" y="1844528"/>
          <a:ext cx="3057284" cy="626240"/>
        </a:xfrm>
        <a:prstGeom xmlns:a="http://schemas.openxmlformats.org/drawingml/2006/main" prst="wedgeRectCallout">
          <a:avLst>
            <a:gd name="adj1" fmla="val 35060"/>
            <a:gd name="adj2" fmla="val 138333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FF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400" b="1" i="0" strike="noStrike">
              <a:solidFill>
                <a:srgbClr val="0000FF"/>
              </a:solidFill>
              <a:latin typeface="Arial"/>
              <a:cs typeface="Arial"/>
            </a:rPr>
            <a:t>Top Line is 1976 Total Funding </a:t>
          </a:r>
        </a:p>
        <a:p xmlns:a="http://schemas.openxmlformats.org/drawingml/2006/main">
          <a:pPr algn="ctr" rtl="0">
            <a:defRPr sz="1000"/>
          </a:pPr>
          <a:r>
            <a:rPr lang="en-US" sz="1400" b="1" i="0" strike="noStrike">
              <a:solidFill>
                <a:srgbClr val="0000FF"/>
              </a:solidFill>
              <a:latin typeface="Arial"/>
              <a:cs typeface="Arial"/>
            </a:rPr>
            <a:t>Adjusted For Inflation</a:t>
          </a:r>
        </a:p>
      </cdr:txBody>
    </cdr:sp>
  </cdr:relSizeAnchor>
  <cdr:relSizeAnchor xmlns:cdr="http://schemas.openxmlformats.org/drawingml/2006/chartDrawing">
    <cdr:from>
      <cdr:x>0.46013</cdr:x>
      <cdr:y>0.59729</cdr:y>
    </cdr:from>
    <cdr:to>
      <cdr:x>0.69925</cdr:x>
      <cdr:y>0.6374</cdr:y>
    </cdr:to>
    <cdr:sp macro="" textlink="">
      <cdr:nvSpPr>
        <cdr:cNvPr id="3174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07867" y="3667133"/>
          <a:ext cx="2082786" cy="2462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val="800000"/>
              </a:solidFill>
              <a:latin typeface="Arial"/>
              <a:cs typeface="Arial"/>
            </a:rPr>
            <a:t>Erosion Due to Inflation</a:t>
          </a:r>
        </a:p>
      </cdr:txBody>
    </cdr:sp>
  </cdr:relSizeAnchor>
  <cdr:relSizeAnchor xmlns:cdr="http://schemas.openxmlformats.org/drawingml/2006/chartDrawing">
    <cdr:from>
      <cdr:x>0.78993</cdr:x>
      <cdr:y>0.5664</cdr:y>
    </cdr:from>
    <cdr:to>
      <cdr:x>0.85142</cdr:x>
      <cdr:y>0.60398</cdr:y>
    </cdr:to>
    <cdr:sp macro="" textlink="">
      <cdr:nvSpPr>
        <cdr:cNvPr id="3175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80458" y="3477491"/>
          <a:ext cx="535591" cy="2307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00" b="1" i="0" strike="noStrike">
              <a:solidFill>
                <a:srgbClr val="0000FF"/>
              </a:solidFill>
              <a:latin typeface="Arial"/>
              <a:cs typeface="Arial"/>
            </a:rPr>
            <a:t>IOLTA</a:t>
          </a:r>
        </a:p>
      </cdr:txBody>
    </cdr:sp>
  </cdr:relSizeAnchor>
  <cdr:relSizeAnchor xmlns:cdr="http://schemas.openxmlformats.org/drawingml/2006/chartDrawing">
    <cdr:from>
      <cdr:x>0.05534</cdr:x>
      <cdr:y>0.05556</cdr:y>
    </cdr:from>
    <cdr:to>
      <cdr:x>0.93544</cdr:x>
      <cdr:y>0.23333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6029" y="380999"/>
          <a:ext cx="8047634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 rtl="0"/>
          <a:r>
            <a:rPr lang="en-US" sz="1600" b="1" i="0" baseline="0" dirty="0">
              <a:latin typeface="+mn-lt"/>
              <a:ea typeface="+mn-ea"/>
              <a:cs typeface="+mn-cs"/>
            </a:rPr>
            <a:t>State Funding Sources for Civil Legal Services, in Real Dollars, Have Fallen Behind </a:t>
          </a:r>
          <a:endParaRPr lang="en-US" sz="1600" dirty="0"/>
        </a:p>
        <a:p xmlns:a="http://schemas.openxmlformats.org/drawingml/2006/main">
          <a:pPr algn="ctr" rtl="0"/>
          <a:r>
            <a:rPr lang="en-US" sz="1600" b="1" i="0" baseline="0" dirty="0">
              <a:latin typeface="+mn-lt"/>
              <a:ea typeface="+mn-ea"/>
              <a:cs typeface="+mn-cs"/>
            </a:rPr>
            <a:t>2012 total is only 1/2 what it was in 1976, taking inflation into account.</a:t>
          </a:r>
          <a:endParaRPr lang="en-US" sz="1600" dirty="0"/>
        </a:p>
        <a:p xmlns:a="http://schemas.openxmlformats.org/drawingml/2006/main">
          <a:pPr algn="ctr"/>
          <a:endParaRPr lang="en-US" sz="900" dirty="0"/>
        </a:p>
        <a:p xmlns:a="http://schemas.openxmlformats.org/drawingml/2006/main">
          <a:pPr algn="ctr"/>
          <a:r>
            <a:rPr lang="en-US" sz="1100" dirty="0">
              <a:latin typeface="+mn-lt"/>
              <a:ea typeface="+mn-ea"/>
              <a:cs typeface="+mn-cs"/>
            </a:rPr>
            <a:t>This graph portrays recurring sources of state governmental types of support for civil legal aid. </a:t>
          </a:r>
        </a:p>
        <a:p xmlns:a="http://schemas.openxmlformats.org/drawingml/2006/main">
          <a:pPr algn="ctr"/>
          <a:r>
            <a:rPr lang="en-US" sz="1100" dirty="0">
              <a:latin typeface="+mn-lt"/>
              <a:ea typeface="+mn-ea"/>
              <a:cs typeface="+mn-cs"/>
            </a:rPr>
            <a:t>It does not include special, or one-time sources and it does not include local sources of support.</a:t>
          </a:r>
          <a:endParaRPr lang="en-US" sz="900" dirty="0"/>
        </a:p>
      </cdr:txBody>
    </cdr:sp>
  </cdr:relSizeAnchor>
  <cdr:relSizeAnchor xmlns:cdr="http://schemas.openxmlformats.org/drawingml/2006/chartDrawing">
    <cdr:from>
      <cdr:x>0.69149</cdr:x>
      <cdr:y>0</cdr:y>
    </cdr:from>
    <cdr:to>
      <cdr:x>1</cdr:x>
      <cdr:y>0.06248</cdr:y>
    </cdr:to>
    <cdr:pic>
      <cdr:nvPicPr>
        <cdr:cNvPr id="8" name="Picture 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23012" y="-1"/>
          <a:ext cx="2820988" cy="4285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ysClr val="windowText" lastClr="000000"/>
          </a:solidFill>
          <a:miter lim="800000"/>
          <a:headEnd/>
          <a:tailEnd/>
        </a:ln>
        <a:effectLst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72FCC-28BE-439A-A24B-0C7C8837704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ADD7-320A-49B8-A9C3-F18F970D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4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population of York County: 436,770</a:t>
            </a:r>
          </a:p>
          <a:p>
            <a:r>
              <a:rPr lang="en-US" dirty="0" smtClean="0"/>
              <a:t>11.1% of York County residents live below the poverty level (48,481)</a:t>
            </a:r>
            <a:r>
              <a:rPr lang="en-US" baseline="0" dirty="0" smtClean="0"/>
              <a:t> Eligibility for free civil legal services is 125% of poverty.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3F69B-5AC4-403D-AF68-D2743B7155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0EE5-02DA-4934-B685-0280F17CEE9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AB2B-2041-48D6-8DC3-C0C86645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0EE5-02DA-4934-B685-0280F17CEE9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AB2B-2041-48D6-8DC3-C0C86645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0EE5-02DA-4934-B685-0280F17CEE9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AB2B-2041-48D6-8DC3-C0C86645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0EE5-02DA-4934-B685-0280F17CEE9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AB2B-2041-48D6-8DC3-C0C86645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0EE5-02DA-4934-B685-0280F17CEE9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AB2B-2041-48D6-8DC3-C0C86645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0EE5-02DA-4934-B685-0280F17CEE9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AB2B-2041-48D6-8DC3-C0C86645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0EE5-02DA-4934-B685-0280F17CEE9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AB2B-2041-48D6-8DC3-C0C86645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0EE5-02DA-4934-B685-0280F17CEE9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AB2B-2041-48D6-8DC3-C0C86645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0EE5-02DA-4934-B685-0280F17CEE9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AB2B-2041-48D6-8DC3-C0C86645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0EE5-02DA-4934-B685-0280F17CEE9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AB2B-2041-48D6-8DC3-C0C86645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0EE5-02DA-4934-B685-0280F17CEE9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AB2B-2041-48D6-8DC3-C0C86645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0EE5-02DA-4934-B685-0280F17CEE9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AB2B-2041-48D6-8DC3-C0C86645C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Legal Services Task Force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Planning Retreat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December 7, 2012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2" y="2743200"/>
            <a:ext cx="639603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Decrease in LSC funding since 2010</a:t>
            </a:r>
            <a:br>
              <a:rPr lang="en-US" sz="2800" dirty="0" smtClean="0"/>
            </a:br>
            <a:r>
              <a:rPr lang="en-US" sz="2800" dirty="0" smtClean="0"/>
              <a:t>(30 % reduction with more anticipated)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1510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654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394757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921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Availability of Lawyers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Private Bar: @500</a:t>
            </a:r>
          </a:p>
          <a:p>
            <a:pPr marL="0" indent="0">
              <a:buNone/>
            </a:pPr>
            <a:r>
              <a:rPr lang="en-US" dirty="0" smtClean="0"/>
              <a:t>Non- legal aid-eligible population in York County: 388, 770</a:t>
            </a:r>
          </a:p>
          <a:p>
            <a:pPr marL="0" indent="0">
              <a:buNone/>
            </a:pPr>
            <a:r>
              <a:rPr lang="en-US" dirty="0" smtClean="0"/>
              <a:t>1 lawyer per 778 people</a:t>
            </a:r>
          </a:p>
          <a:p>
            <a:pPr marL="0" indent="0">
              <a:buNone/>
            </a:pPr>
            <a:r>
              <a:rPr lang="en-US" dirty="0" smtClean="0"/>
              <a:t>(In PA: 1 lawyer per 232 people)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Legal Aid Lawyers: 4</a:t>
            </a:r>
          </a:p>
          <a:p>
            <a:pPr marL="0" indent="0">
              <a:buNone/>
            </a:pPr>
            <a:r>
              <a:rPr lang="en-US" dirty="0" smtClean="0"/>
              <a:t>Eligible clients in York County: @50,000</a:t>
            </a:r>
          </a:p>
          <a:p>
            <a:pPr marL="0" indent="0">
              <a:buNone/>
            </a:pPr>
            <a:r>
              <a:rPr lang="en-US" dirty="0" smtClean="0"/>
              <a:t>1 lawyer per 12,500 people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0739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Civil Legal Aid Considerations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legal emergency room: triage</a:t>
            </a:r>
          </a:p>
          <a:p>
            <a:r>
              <a:rPr lang="en-US" dirty="0" smtClean="0"/>
              <a:t>Vastly under-resourced</a:t>
            </a:r>
            <a:r>
              <a:rPr lang="en-US" dirty="0"/>
              <a:t> </a:t>
            </a:r>
            <a:r>
              <a:rPr lang="en-US" dirty="0" smtClean="0"/>
              <a:t>despite human and social costs/benefits</a:t>
            </a:r>
          </a:p>
          <a:p>
            <a:pPr lvl="1"/>
            <a:r>
              <a:rPr lang="en-US" dirty="0" smtClean="0"/>
              <a:t>See PA IOLTA Economic </a:t>
            </a:r>
            <a:r>
              <a:rPr lang="en-US" dirty="0"/>
              <a:t>I</a:t>
            </a:r>
            <a:r>
              <a:rPr lang="en-US" dirty="0" smtClean="0"/>
              <a:t>mpact </a:t>
            </a:r>
            <a:r>
              <a:rPr lang="en-US" dirty="0"/>
              <a:t>S</a:t>
            </a:r>
            <a:r>
              <a:rPr lang="en-US" dirty="0" smtClean="0"/>
              <a:t>tudy </a:t>
            </a:r>
          </a:p>
          <a:p>
            <a:pPr lvl="1"/>
            <a:r>
              <a:rPr lang="en-US" dirty="0" smtClean="0"/>
              <a:t>Emerging studies on </a:t>
            </a:r>
            <a:r>
              <a:rPr lang="en-US" dirty="0"/>
              <a:t>Q</a:t>
            </a:r>
            <a:r>
              <a:rPr lang="en-US" dirty="0" smtClean="0"/>
              <a:t>ualitative Impact</a:t>
            </a:r>
            <a:endParaRPr lang="en-US" dirty="0"/>
          </a:p>
          <a:p>
            <a:r>
              <a:rPr lang="en-US" dirty="0" smtClean="0"/>
              <a:t>Tension: Impact work vs. Individual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Representation</a:t>
            </a:r>
          </a:p>
          <a:p>
            <a:pPr lvl="1"/>
            <a:r>
              <a:rPr lang="en-US" dirty="0" smtClean="0"/>
              <a:t>Treating symptoms or causes?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The Human </a:t>
            </a:r>
            <a:r>
              <a:rPr lang="en-US" dirty="0" smtClean="0">
                <a:solidFill>
                  <a:prstClr val="black"/>
                </a:solidFill>
              </a:rPr>
              <a:t>dimension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Immersed in the stress of poverty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and trauma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Need for “Trauma Stewardship”</a:t>
            </a:r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84119"/>
            <a:ext cx="2743200" cy="412693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413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 Bono Considerations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Aspirational goal:       50-60 hours per year</a:t>
            </a:r>
          </a:p>
          <a:p>
            <a:r>
              <a:rPr lang="en-US" dirty="0" smtClean="0"/>
              <a:t>Indispensables:</a:t>
            </a:r>
          </a:p>
          <a:p>
            <a:pPr lvl="1"/>
            <a:r>
              <a:rPr lang="en-US" dirty="0" smtClean="0"/>
              <a:t>Merit assessment by attorney or equivalent</a:t>
            </a:r>
          </a:p>
          <a:p>
            <a:pPr lvl="1"/>
            <a:r>
              <a:rPr lang="en-US" dirty="0" smtClean="0"/>
              <a:t>Careful selection of cases, clients, and projects (realism to avoid “service rationing”</a:t>
            </a:r>
          </a:p>
          <a:p>
            <a:pPr lvl="1"/>
            <a:r>
              <a:rPr lang="en-US" dirty="0" smtClean="0"/>
              <a:t>Quality support of pro bono volunteers</a:t>
            </a:r>
          </a:p>
          <a:p>
            <a:pPr lvl="1"/>
            <a:r>
              <a:rPr lang="en-US" dirty="0" smtClean="0"/>
              <a:t>Ongoing’ education’ of attorneys, not just training</a:t>
            </a:r>
          </a:p>
          <a:p>
            <a:pPr lvl="1"/>
            <a:r>
              <a:rPr lang="en-US" dirty="0" smtClean="0"/>
              <a:t>Standards Compliance and monitoring 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4" y="1600200"/>
            <a:ext cx="3018692" cy="4525963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07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Elements of Effective Service Delivery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974137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9671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Effective Service delivery….continued</a:t>
            </a:r>
            <a:br>
              <a:rPr lang="en-US" sz="3200" dirty="0" smtClean="0"/>
            </a:br>
            <a:r>
              <a:rPr lang="en-US" sz="3200" dirty="0" smtClean="0"/>
              <a:t>Points to Consider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Avoidance of “service rationing”*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Quality legal supervision</a:t>
            </a:r>
          </a:p>
          <a:p>
            <a:endParaRPr lang="en-US" dirty="0"/>
          </a:p>
          <a:p>
            <a:r>
              <a:rPr lang="en-US" dirty="0" smtClean="0"/>
              <a:t>Compliance with ABA Standards</a:t>
            </a:r>
          </a:p>
          <a:p>
            <a:endParaRPr lang="en-US" dirty="0"/>
          </a:p>
          <a:p>
            <a:r>
              <a:rPr lang="en-US" dirty="0" smtClean="0"/>
              <a:t> Effective and generative communication between the ‘three legs of the stool’</a:t>
            </a:r>
          </a:p>
          <a:p>
            <a:endParaRPr lang="en-US" dirty="0"/>
          </a:p>
          <a:p>
            <a:r>
              <a:rPr lang="en-US" dirty="0" smtClean="0"/>
              <a:t>“trauma informed” staff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956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8458200" cy="8683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b="1" dirty="0" smtClean="0"/>
              <a:t>Breakout Group Discussions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41437"/>
            <a:ext cx="8458200" cy="51355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Developing an Effective Delivery System</a:t>
            </a:r>
          </a:p>
          <a:p>
            <a:pPr lvl="2"/>
            <a:r>
              <a:rPr lang="en-US" dirty="0" smtClean="0"/>
              <a:t>What unmet needs should be our priorities in York County?  For each, consider the following pieces:</a:t>
            </a:r>
          </a:p>
          <a:p>
            <a:pPr lvl="3"/>
            <a:r>
              <a:rPr lang="en-US" dirty="0" smtClean="0"/>
              <a:t>What is the optimal role of Mid Penn Legal Services in meeting this need?</a:t>
            </a:r>
          </a:p>
          <a:p>
            <a:pPr lvl="3"/>
            <a:r>
              <a:rPr lang="en-US" dirty="0" smtClean="0"/>
              <a:t>What is the optimal role of the YCBA in meeting this need?</a:t>
            </a:r>
          </a:p>
          <a:p>
            <a:pPr lvl="3"/>
            <a:r>
              <a:rPr lang="en-US" dirty="0" smtClean="0"/>
              <a:t>Do you see a role for a Court Self Help Center in meeting this need?</a:t>
            </a:r>
          </a:p>
          <a:p>
            <a:pPr lvl="3"/>
            <a:r>
              <a:rPr lang="en-US" dirty="0" smtClean="0"/>
              <a:t>What is the optimal role of Community Partners (CPC, District Magistrates, FFH, PIRC, Library) in meeting this need?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Breakout Group Issue #1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7"/>
            <a:ext cx="8458200" cy="5135563"/>
          </a:xfrm>
        </p:spPr>
        <p:txBody>
          <a:bodyPr>
            <a:normAutofit fontScale="92500"/>
          </a:bodyPr>
          <a:lstStyle/>
          <a:p>
            <a:pPr lvl="1">
              <a:buNone/>
            </a:pPr>
            <a:r>
              <a:rPr lang="en-US" dirty="0" smtClean="0"/>
              <a:t>Effectively Managing Financial Pressures</a:t>
            </a:r>
          </a:p>
          <a:p>
            <a:pPr lvl="2"/>
            <a:r>
              <a:rPr lang="en-US" dirty="0" smtClean="0"/>
              <a:t>Assess the current pro bono culture and capacity in York County’s legal community.</a:t>
            </a:r>
          </a:p>
          <a:p>
            <a:pPr lvl="3"/>
            <a:r>
              <a:rPr lang="en-US" dirty="0" smtClean="0"/>
              <a:t>Is there opportunity to add pro bono resources?  If so, what process do you recommend for:</a:t>
            </a:r>
          </a:p>
          <a:p>
            <a:pPr lvl="4"/>
            <a:r>
              <a:rPr lang="en-US" dirty="0" smtClean="0"/>
              <a:t>Determining what pro bono projects would be best for York County?</a:t>
            </a:r>
          </a:p>
          <a:p>
            <a:pPr lvl="4"/>
            <a:r>
              <a:rPr lang="en-US" dirty="0" smtClean="0"/>
              <a:t>Recruiting and educating pro bono attorneys?</a:t>
            </a:r>
          </a:p>
          <a:p>
            <a:pPr lvl="2"/>
            <a:r>
              <a:rPr lang="en-US" dirty="0" smtClean="0"/>
              <a:t>What process do you suggest for determining how to allocate resources between </a:t>
            </a:r>
            <a:r>
              <a:rPr lang="en-US" dirty="0" err="1" smtClean="0"/>
              <a:t>MidPenn</a:t>
            </a:r>
            <a:r>
              <a:rPr lang="en-US" dirty="0" smtClean="0"/>
              <a:t>, Bar efforts and PIRC?</a:t>
            </a:r>
          </a:p>
          <a:p>
            <a:pPr lvl="2"/>
            <a:r>
              <a:rPr lang="en-US" dirty="0" smtClean="0"/>
              <a:t>What additional funding sources do we want to explore?  </a:t>
            </a:r>
          </a:p>
          <a:p>
            <a:pPr lvl="3"/>
            <a:r>
              <a:rPr lang="en-US" dirty="0" smtClean="0"/>
              <a:t>Role of County government?</a:t>
            </a:r>
          </a:p>
          <a:p>
            <a:pPr lvl="3"/>
            <a:r>
              <a:rPr lang="en-US" dirty="0" smtClean="0"/>
              <a:t>The business community?  What is the business case for someone to invest in this initiative?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Breakout Group Issue #2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Agenda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200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Introductions</a:t>
            </a:r>
          </a:p>
          <a:p>
            <a:r>
              <a:rPr lang="en-US" sz="2400" dirty="0" smtClean="0"/>
              <a:t>Purpose/Objectives</a:t>
            </a:r>
          </a:p>
          <a:p>
            <a:r>
              <a:rPr lang="en-US" sz="2400" dirty="0" smtClean="0"/>
              <a:t>Review of Issue and Key Stats</a:t>
            </a:r>
          </a:p>
          <a:p>
            <a:r>
              <a:rPr lang="en-US" sz="2400" dirty="0" smtClean="0"/>
              <a:t>Review Results and Themes of Interviews</a:t>
            </a:r>
          </a:p>
          <a:p>
            <a:r>
              <a:rPr lang="en-US" sz="2400" dirty="0" smtClean="0"/>
              <a:t>Analysis and Discussion</a:t>
            </a:r>
          </a:p>
          <a:p>
            <a:r>
              <a:rPr lang="en-US" sz="2400" dirty="0" smtClean="0"/>
              <a:t>Breakout Group Exercise</a:t>
            </a:r>
          </a:p>
          <a:p>
            <a:pPr lvl="1"/>
            <a:r>
              <a:rPr lang="en-US" sz="2000" dirty="0" smtClean="0"/>
              <a:t>Developing an Effective Delivery System</a:t>
            </a:r>
          </a:p>
          <a:p>
            <a:pPr lvl="1"/>
            <a:r>
              <a:rPr lang="en-US" sz="2000" dirty="0" smtClean="0"/>
              <a:t>Effectively Managing Financial Pressures</a:t>
            </a:r>
          </a:p>
          <a:p>
            <a:pPr lvl="1"/>
            <a:r>
              <a:rPr lang="en-US" sz="2000" dirty="0" smtClean="0"/>
              <a:t>Raising Community Awareness</a:t>
            </a:r>
          </a:p>
          <a:p>
            <a:r>
              <a:rPr lang="en-US" sz="2400" dirty="0" smtClean="0"/>
              <a:t>Next Steps</a:t>
            </a:r>
          </a:p>
          <a:p>
            <a:endParaRPr lang="en-US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7"/>
            <a:ext cx="8458200" cy="51355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Raising Community Awareness </a:t>
            </a:r>
          </a:p>
          <a:p>
            <a:pPr lvl="2"/>
            <a:r>
              <a:rPr lang="en-US" dirty="0" smtClean="0"/>
              <a:t>With whom do we need to increase the awareness of this issue?</a:t>
            </a:r>
          </a:p>
          <a:p>
            <a:pPr lvl="2"/>
            <a:r>
              <a:rPr lang="en-US" dirty="0" smtClean="0"/>
              <a:t>What strategies might we consider to raise the awareness?</a:t>
            </a:r>
          </a:p>
          <a:p>
            <a:pPr lvl="2"/>
            <a:r>
              <a:rPr lang="en-US" dirty="0" smtClean="0"/>
              <a:t>What is the purpose of raising awareness?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Breakout Group Issue #3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Legal Services Task Force - Members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495800" cy="495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Robert Woods, Chair</a:t>
            </a:r>
          </a:p>
          <a:p>
            <a:r>
              <a:rPr lang="en-US" sz="2400" b="1" dirty="0" smtClean="0"/>
              <a:t>Patrick Ball, Facilitator</a:t>
            </a:r>
          </a:p>
          <a:p>
            <a:r>
              <a:rPr lang="en-US" sz="2400" b="1" dirty="0" smtClean="0"/>
              <a:t>Sharon Browning, Consultant</a:t>
            </a:r>
          </a:p>
          <a:p>
            <a:r>
              <a:rPr lang="en-US" sz="2400" b="1" dirty="0" smtClean="0"/>
              <a:t>Victoria Connor</a:t>
            </a:r>
          </a:p>
          <a:p>
            <a:pPr lvl="0"/>
            <a:r>
              <a:rPr lang="en-US" sz="2400" b="1" dirty="0" smtClean="0"/>
              <a:t>Suzanne Smith</a:t>
            </a:r>
          </a:p>
          <a:p>
            <a:r>
              <a:rPr lang="en-US" sz="2400" b="1" dirty="0" smtClean="0"/>
              <a:t>Carolyn </a:t>
            </a:r>
            <a:r>
              <a:rPr lang="en-US" sz="2400" b="1" dirty="0" err="1" smtClean="0"/>
              <a:t>Steinhauser</a:t>
            </a:r>
            <a:endParaRPr lang="en-US" sz="2400" b="1" dirty="0" smtClean="0"/>
          </a:p>
          <a:p>
            <a:r>
              <a:rPr lang="en-US" sz="2400" b="1" dirty="0" smtClean="0"/>
              <a:t>Honorable John </a:t>
            </a:r>
            <a:r>
              <a:rPr lang="en-US" sz="2400" b="1" dirty="0" err="1" smtClean="0"/>
              <a:t>Uhler</a:t>
            </a:r>
            <a:endParaRPr lang="en-US" sz="2400" b="1" dirty="0" smtClean="0"/>
          </a:p>
          <a:p>
            <a:r>
              <a:rPr lang="en-US" sz="2400" dirty="0" smtClean="0"/>
              <a:t>Rick Azzaro</a:t>
            </a:r>
          </a:p>
          <a:p>
            <a:pPr lvl="0"/>
            <a:r>
              <a:rPr lang="en-US" sz="2400" dirty="0" smtClean="0"/>
              <a:t>Bill </a:t>
            </a:r>
            <a:r>
              <a:rPr lang="en-US" sz="2400" dirty="0" err="1"/>
              <a:t>Gierasch</a:t>
            </a:r>
            <a:endParaRPr lang="en-US" sz="2400" dirty="0"/>
          </a:p>
          <a:p>
            <a:endParaRPr lang="en-US" sz="2400" dirty="0"/>
          </a:p>
          <a:p>
            <a:pPr>
              <a:buNone/>
            </a:pPr>
            <a:r>
              <a:rPr lang="en-US" sz="1200" dirty="0" smtClean="0"/>
              <a:t>Note: members in bold constitute the Executive Committee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38800" y="1600200"/>
            <a:ext cx="304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Suzanne </a:t>
            </a:r>
            <a:r>
              <a:rPr lang="en-US" sz="2400" dirty="0" err="1" smtClean="0"/>
              <a:t>Greist</a:t>
            </a: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Doug </a:t>
            </a:r>
            <a:r>
              <a:rPr lang="en-US" sz="2400" dirty="0" err="1" smtClean="0"/>
              <a:t>Hoke</a:t>
            </a: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Wanda Noll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Tom O’Shea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Pullo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err="1" smtClean="0"/>
              <a:t>Rhodia</a:t>
            </a:r>
            <a:r>
              <a:rPr lang="en-US" sz="2400" baseline="0" dirty="0" smtClean="0"/>
              <a:t> Thomas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Craig</a:t>
            </a:r>
            <a:r>
              <a:rPr lang="en-US" sz="2400" dirty="0" smtClean="0"/>
              <a:t> </a:t>
            </a:r>
            <a:r>
              <a:rPr lang="en-US" sz="2400" dirty="0" err="1" smtClean="0"/>
              <a:t>Trebilcock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Mary Weaver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Kristen </a:t>
            </a:r>
            <a:r>
              <a:rPr lang="en-US" sz="2400" dirty="0"/>
              <a:t>Woolley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Larry Young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Issue Definition</a:t>
            </a:r>
            <a:endParaRPr lang="en-US" sz="2800" b="1" dirty="0"/>
          </a:p>
        </p:txBody>
      </p:sp>
      <p:sp>
        <p:nvSpPr>
          <p:cNvPr id="7" name="Isosceles Triangle 6"/>
          <p:cNvSpPr/>
          <p:nvPr/>
        </p:nvSpPr>
        <p:spPr>
          <a:xfrm>
            <a:off x="2286000" y="1371600"/>
            <a:ext cx="4267200" cy="381000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2791361"/>
            <a:ext cx="22098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Adequacy of civil legal services to low income and vulnerable persons, including citizens and non-citizens</a:t>
            </a:r>
            <a:endParaRPr lang="en-US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19600"/>
            <a:ext cx="1027089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752600"/>
            <a:ext cx="838200" cy="80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127846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191000"/>
            <a:ext cx="114379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ight Arrow 12"/>
          <p:cNvSpPr/>
          <p:nvPr/>
        </p:nvSpPr>
        <p:spPr>
          <a:xfrm rot="1739298">
            <a:off x="2359674" y="1922639"/>
            <a:ext cx="914400" cy="213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9016749">
            <a:off x="5650349" y="1998566"/>
            <a:ext cx="914400" cy="213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4152900" y="4610101"/>
            <a:ext cx="838199" cy="213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" y="1524000"/>
            <a:ext cx="312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Financial Pressures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Severe reduction of IOLTA funding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Year over year LSC funding reductions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Year over year State             funding reduced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Increased need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Political issue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Shifts in poverty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Funding is inconsistent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Less pro bono participation by new attorneys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55626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Community Awareness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Legislators are not aware of scope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Employers not aware of total effects or resources available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Community not aware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Lack of empathy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5600" y="1484055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Stressed Delivery System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System overloaded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Handoffs not efficient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Some get “lost in system”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Underutilization of technology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Inadequate pro bono referral system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Antiquated model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Key Stats and Trends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763000" cy="58674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1600" b="1" dirty="0" smtClean="0"/>
              <a:t>Poverty is growing in York County:</a:t>
            </a: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	11.1% of the population (48,481 adults and children) are living in poverty. </a:t>
            </a:r>
          </a:p>
          <a:p>
            <a:pPr lvl="1">
              <a:buNone/>
            </a:pPr>
            <a:r>
              <a:rPr lang="en-US" sz="1600" dirty="0" smtClean="0"/>
              <a:t>	This is a 23% increase from 2010 and a 21% increase over the 2009 statistics.</a:t>
            </a:r>
          </a:p>
          <a:p>
            <a:pPr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b="1" dirty="0" smtClean="0"/>
              <a:t>Availability of Civil Legal Services:</a:t>
            </a: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	50,000 people are eligible for civil legal services in York County.  Although in Pennsylvania there is one lawyer available for every 232 persons, </a:t>
            </a:r>
            <a:r>
              <a:rPr lang="en-US" sz="1600" dirty="0" err="1" smtClean="0"/>
              <a:t>MidPenn</a:t>
            </a:r>
            <a:r>
              <a:rPr lang="en-US" sz="1600" dirty="0" smtClean="0"/>
              <a:t>, the local legal service provider for low income people, has only one attorney for every 12,900 eligible individuals. </a:t>
            </a:r>
          </a:p>
          <a:p>
            <a:pPr lvl="1">
              <a:buNone/>
            </a:pPr>
            <a:r>
              <a:rPr lang="en-US" sz="1600" dirty="0" smtClean="0"/>
              <a:t> </a:t>
            </a:r>
          </a:p>
          <a:p>
            <a:pPr lvl="1">
              <a:buNone/>
            </a:pPr>
            <a:r>
              <a:rPr lang="en-US" sz="1600" dirty="0" smtClean="0"/>
              <a:t>	In the first 9 months of 2012, </a:t>
            </a:r>
            <a:r>
              <a:rPr lang="en-US" sz="1600" dirty="0" err="1" smtClean="0"/>
              <a:t>MidPenn</a:t>
            </a:r>
            <a:r>
              <a:rPr lang="en-US" sz="1600" dirty="0" smtClean="0"/>
              <a:t> attorneys provided representation in 627 cases. Partnership with the York County Bar Association's Pro Bono Program resulted in an additional 194 cases handled by 62 pro bono attorneys, for a total of 821 cases. </a:t>
            </a:r>
          </a:p>
          <a:p>
            <a:pPr lvl="1">
              <a:buNone/>
            </a:pPr>
            <a:r>
              <a:rPr lang="en-US" sz="1600" dirty="0" smtClean="0"/>
              <a:t>	</a:t>
            </a:r>
          </a:p>
          <a:p>
            <a:pPr lvl="1">
              <a:buNone/>
            </a:pPr>
            <a:r>
              <a:rPr lang="en-US" sz="1600" dirty="0" smtClean="0"/>
              <a:t>	Cases fall into one of four main categories; 1) family law 2) housing and homeless prevention; 3) public benefits; and 4) and consumer law. </a:t>
            </a:r>
          </a:p>
          <a:p>
            <a:pPr lvl="1">
              <a:buNone/>
            </a:pPr>
            <a:r>
              <a:rPr lang="en-US" sz="1600" dirty="0" smtClean="0"/>
              <a:t> </a:t>
            </a:r>
          </a:p>
          <a:p>
            <a:pPr lvl="1">
              <a:buNone/>
            </a:pPr>
            <a:r>
              <a:rPr lang="en-US" sz="1600" dirty="0" smtClean="0"/>
              <a:t>	In addition, an average of 800 undocumented individuals are housed at the York  County Prison. The County receives $83.60 </a:t>
            </a:r>
            <a:r>
              <a:rPr lang="en-US" sz="1600" i="1" dirty="0" smtClean="0"/>
              <a:t>per diem</a:t>
            </a:r>
            <a:r>
              <a:rPr lang="en-US" sz="1600" dirty="0" smtClean="0"/>
              <a:t> for each individual, and expects that this population will increase by 120 persons within the next year.  Legal education and outreach services to many as well as legal representation of a very small number of these individuals is provided by the Pennsylvania Immigration Resource Center.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 smtClean="0"/>
              <a:t>Reduction in Funding for Legal Services: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Beginning with the decline in interest rates in 2008, </a:t>
            </a:r>
            <a:r>
              <a:rPr lang="en-US" sz="1600" dirty="0" err="1" smtClean="0"/>
              <a:t>MidPenn</a:t>
            </a:r>
            <a:r>
              <a:rPr lang="en-US" sz="1600" dirty="0" smtClean="0"/>
              <a:t> and other legal service providers have experienced a drastic and ongoing loss of funding.</a:t>
            </a:r>
          </a:p>
          <a:p>
            <a:pPr lvl="0">
              <a:buNone/>
            </a:pPr>
            <a:endParaRPr lang="en-US" sz="1600" dirty="0" smtClean="0"/>
          </a:p>
          <a:p>
            <a:pPr lvl="0">
              <a:buNone/>
            </a:pPr>
            <a:r>
              <a:rPr lang="en-US" sz="1600" dirty="0" smtClean="0"/>
              <a:t>	IOLTA: based on interest on lawyers trust accounts, reduced from over $2 million annually to under $300,000.</a:t>
            </a:r>
          </a:p>
          <a:p>
            <a:pPr lvl="0">
              <a:buNone/>
            </a:pPr>
            <a:r>
              <a:rPr lang="en-US" sz="1600" dirty="0" smtClean="0"/>
              <a:t>	</a:t>
            </a:r>
          </a:p>
          <a:p>
            <a:pPr lvl="0">
              <a:buNone/>
            </a:pPr>
            <a:r>
              <a:rPr lang="en-US" sz="1600" dirty="0" smtClean="0"/>
              <a:t>	Legal Services Corporation funding reduced:</a:t>
            </a:r>
          </a:p>
          <a:p>
            <a:pPr lvl="1"/>
            <a:r>
              <a:rPr lang="en-US" sz="1600" dirty="0" smtClean="0"/>
              <a:t>4% in 2011</a:t>
            </a:r>
          </a:p>
          <a:p>
            <a:pPr lvl="1"/>
            <a:r>
              <a:rPr lang="en-US" sz="1600" dirty="0" smtClean="0"/>
              <a:t>15% in 2012</a:t>
            </a:r>
          </a:p>
          <a:p>
            <a:pPr lvl="1"/>
            <a:r>
              <a:rPr lang="en-US" sz="1600" dirty="0" smtClean="0"/>
              <a:t>At least 9% projected in 2013</a:t>
            </a:r>
          </a:p>
          <a:p>
            <a:pPr lvl="0">
              <a:buNone/>
            </a:pPr>
            <a:r>
              <a:rPr lang="en-US" sz="1600" dirty="0" smtClean="0"/>
              <a:t>	</a:t>
            </a:r>
          </a:p>
          <a:p>
            <a:pPr lvl="0">
              <a:buNone/>
            </a:pPr>
            <a:r>
              <a:rPr lang="en-US" sz="1600" dirty="0" smtClean="0"/>
              <a:t>	State funding reductions:</a:t>
            </a:r>
          </a:p>
          <a:p>
            <a:pPr lvl="1"/>
            <a:r>
              <a:rPr lang="en-US" sz="1600" dirty="0" smtClean="0"/>
              <a:t>10% in 2011</a:t>
            </a:r>
          </a:p>
          <a:p>
            <a:pPr lvl="1"/>
            <a:r>
              <a:rPr lang="en-US" sz="1600" dirty="0" smtClean="0"/>
              <a:t>10% in 2012</a:t>
            </a:r>
          </a:p>
          <a:p>
            <a:pPr>
              <a:buNone/>
            </a:pPr>
            <a:r>
              <a:rPr lang="en-US" sz="1600" dirty="0" smtClean="0"/>
              <a:t>	</a:t>
            </a:r>
          </a:p>
          <a:p>
            <a:pPr>
              <a:buNone/>
            </a:pPr>
            <a:r>
              <a:rPr lang="en-US" sz="1600" dirty="0" smtClean="0"/>
              <a:t>	Further reductions projected  in 2014 U.S. Census Bureau's  2011 American Community Survey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Individuals are eligible for free civil legal services if their income is under 125% of the federal poverty rate.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Key Stats and Trends (cont’d)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Additional Input - Interviews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958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Judge Cook</a:t>
            </a:r>
          </a:p>
          <a:p>
            <a:r>
              <a:rPr lang="en-US" sz="2400" dirty="0" smtClean="0"/>
              <a:t>Judge </a:t>
            </a:r>
            <a:r>
              <a:rPr lang="en-US" sz="2400" dirty="0" err="1" smtClean="0"/>
              <a:t>Linebaugh</a:t>
            </a:r>
            <a:endParaRPr lang="en-US" sz="2400" dirty="0" smtClean="0"/>
          </a:p>
          <a:p>
            <a:r>
              <a:rPr lang="en-US" sz="2400" dirty="0" smtClean="0"/>
              <a:t>Judge </a:t>
            </a:r>
            <a:r>
              <a:rPr lang="en-US" sz="2400" dirty="0" err="1" smtClean="0"/>
              <a:t>Renn</a:t>
            </a:r>
            <a:endParaRPr lang="en-US" sz="2400" dirty="0" smtClean="0"/>
          </a:p>
          <a:p>
            <a:r>
              <a:rPr lang="en-US" sz="2400" dirty="0" smtClean="0"/>
              <a:t>Judge </a:t>
            </a:r>
            <a:r>
              <a:rPr lang="en-US" sz="2400" dirty="0" err="1" smtClean="0"/>
              <a:t>Trebilcock</a:t>
            </a:r>
            <a:endParaRPr lang="en-US" sz="2400" dirty="0" smtClean="0"/>
          </a:p>
          <a:p>
            <a:r>
              <a:rPr lang="en-US" sz="2400" dirty="0" smtClean="0"/>
              <a:t>Magistrate Nixon</a:t>
            </a:r>
          </a:p>
          <a:p>
            <a:r>
              <a:rPr lang="en-US" sz="2400" dirty="0" smtClean="0"/>
              <a:t>Magistrate Williams</a:t>
            </a:r>
          </a:p>
          <a:p>
            <a:r>
              <a:rPr lang="en-US" sz="2400" dirty="0" smtClean="0"/>
              <a:t>Deb Loucks, CPC</a:t>
            </a:r>
          </a:p>
          <a:p>
            <a:r>
              <a:rPr lang="en-US" sz="2400" dirty="0" smtClean="0"/>
              <a:t>Penny Myers, York Area Housing Group</a:t>
            </a:r>
          </a:p>
          <a:p>
            <a:r>
              <a:rPr lang="en-US" sz="2400" dirty="0" smtClean="0"/>
              <a:t>Mary Weaver, PIRC</a:t>
            </a:r>
          </a:p>
          <a:p>
            <a:pPr lvl="0"/>
            <a:r>
              <a:rPr lang="en-US" sz="2400" dirty="0" smtClean="0"/>
              <a:t>Ashley Grim, PIRC</a:t>
            </a:r>
          </a:p>
          <a:p>
            <a:r>
              <a:rPr lang="en-US" sz="2400" dirty="0" smtClean="0"/>
              <a:t>Ben Hooper, Mid Penn</a:t>
            </a:r>
          </a:p>
          <a:p>
            <a:pPr lvl="0"/>
            <a:r>
              <a:rPr lang="en-US" sz="2400" dirty="0" err="1" smtClean="0"/>
              <a:t>Rhodia</a:t>
            </a:r>
            <a:r>
              <a:rPr lang="en-US" sz="2400" dirty="0" smtClean="0"/>
              <a:t> Thomas, Mid Penn</a:t>
            </a:r>
          </a:p>
          <a:p>
            <a:r>
              <a:rPr lang="en-US" sz="2400" dirty="0" smtClean="0"/>
              <a:t>Joseph Coleman, Client</a:t>
            </a:r>
          </a:p>
          <a:p>
            <a:r>
              <a:rPr lang="en-US" sz="2400" dirty="0" smtClean="0"/>
              <a:t>Caty </a:t>
            </a:r>
            <a:r>
              <a:rPr lang="en-US" sz="2400" dirty="0" err="1" smtClean="0"/>
              <a:t>Houtman</a:t>
            </a:r>
            <a:r>
              <a:rPr lang="en-US" sz="2400" dirty="0" smtClean="0"/>
              <a:t>, Public Defender</a:t>
            </a:r>
          </a:p>
          <a:p>
            <a:pPr lvl="0"/>
            <a:r>
              <a:rPr lang="en-US" sz="2400" dirty="0" smtClean="0"/>
              <a:t>Ann Marie McElwee, Attorney</a:t>
            </a:r>
          </a:p>
          <a:p>
            <a:pPr lvl="0"/>
            <a:r>
              <a:rPr lang="en-US" sz="2400" dirty="0" smtClean="0"/>
              <a:t>Sandy Ballard, Dauphin County Bar Association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5400" y="1371600"/>
            <a:ext cx="38862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Missy </a:t>
            </a:r>
            <a:r>
              <a:rPr lang="en-US" sz="2000" dirty="0" err="1" smtClean="0"/>
              <a:t>Gosnell</a:t>
            </a:r>
            <a:r>
              <a:rPr lang="en-US" sz="2000" dirty="0" smtClean="0"/>
              <a:t>, CPC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Marcella </a:t>
            </a:r>
            <a:r>
              <a:rPr lang="en-US" sz="2000" dirty="0" err="1" smtClean="0"/>
              <a:t>Kinard</a:t>
            </a:r>
            <a:r>
              <a:rPr lang="en-US" sz="2000" dirty="0" smtClean="0"/>
              <a:t>, Bell Socialization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Wanda Noll, York County Human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Bill Yanavitch, Glatfelter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Jenny</a:t>
            </a:r>
            <a:r>
              <a:rPr lang="en-US" sz="2000" dirty="0" smtClean="0"/>
              <a:t> </a:t>
            </a:r>
            <a:r>
              <a:rPr lang="en-US" sz="2000" dirty="0" err="1" smtClean="0"/>
              <a:t>Englerth</a:t>
            </a:r>
            <a:r>
              <a:rPr lang="en-US" sz="2000" dirty="0" smtClean="0"/>
              <a:t>, FFH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Deana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Keifer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YCBA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Steve Snell, RAYAC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Pamela Funk,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Tighe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Industries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Angus Love, PA Institutional Law Project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Susan Emmons, DA’s office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Joseph </a:t>
            </a:r>
            <a:r>
              <a:rPr lang="en-US" sz="2000" dirty="0" err="1" smtClean="0"/>
              <a:t>Gothie</a:t>
            </a:r>
            <a:r>
              <a:rPr lang="en-US" sz="2000" dirty="0" smtClean="0"/>
              <a:t>, Attorney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458200" cy="5135563"/>
          </a:xfrm>
        </p:spPr>
        <p:txBody>
          <a:bodyPr>
            <a:normAutofit/>
          </a:bodyPr>
          <a:lstStyle/>
          <a:p>
            <a:pPr lvl="0"/>
            <a:r>
              <a:rPr lang="en-US" sz="1600" dirty="0" smtClean="0"/>
              <a:t>The system for accessing and delivering civil legal services to the poorest residents of York County is overwhelmed, dysfunctional, disorganized and ineffective…it is broken!  </a:t>
            </a:r>
          </a:p>
          <a:p>
            <a:pPr lvl="1"/>
            <a:r>
              <a:rPr lang="en-US" sz="1600" dirty="0" smtClean="0"/>
              <a:t>“many folks spend their lives chasing benefits and help which prevent them from becoming stable”</a:t>
            </a:r>
          </a:p>
          <a:p>
            <a:pPr lvl="0"/>
            <a:r>
              <a:rPr lang="en-US" sz="1600" dirty="0" smtClean="0"/>
              <a:t>Adding to the dysfunction is not enough communication between stakeholders.</a:t>
            </a:r>
          </a:p>
          <a:p>
            <a:pPr lvl="0"/>
            <a:r>
              <a:rPr lang="en-US" sz="1600" dirty="0" smtClean="0"/>
              <a:t>There is low enthusiasm and participation for pro bono activities across the attorney base in York County.</a:t>
            </a:r>
          </a:p>
          <a:p>
            <a:pPr lvl="0"/>
            <a:r>
              <a:rPr lang="en-US" sz="1600" dirty="0" smtClean="0"/>
              <a:t>Mid Penn has issues with capacity, consistently defining their niche, customer service and community awareness.</a:t>
            </a:r>
          </a:p>
          <a:p>
            <a:pPr lvl="1"/>
            <a:r>
              <a:rPr lang="en-US" sz="1600" dirty="0" smtClean="0"/>
              <a:t>Although we did hear on more than one occasion that when the need is emergent or the situation particularly severe, Mid Penn has stepped up and been effective. </a:t>
            </a:r>
          </a:p>
          <a:p>
            <a:pPr lvl="0"/>
            <a:r>
              <a:rPr lang="en-US" sz="1600" dirty="0" smtClean="0"/>
              <a:t>Top priorities are Family Law, Domestic Violence and Housing…order changes depending who you talk to.</a:t>
            </a:r>
          </a:p>
          <a:p>
            <a:pPr lvl="0"/>
            <a:r>
              <a:rPr lang="en-US" sz="1600" dirty="0" smtClean="0"/>
              <a:t>We are fighting ourselves…Bar/Mid Penn….Mid Penn/Housing Authority.</a:t>
            </a:r>
          </a:p>
          <a:p>
            <a:pPr lvl="0"/>
            <a:r>
              <a:rPr lang="en-US" sz="1600" dirty="0" smtClean="0"/>
              <a:t>It is possible to fix this – Dauphin and Lebanon counties have made significant improvements in addressing the need.</a:t>
            </a:r>
          </a:p>
          <a:p>
            <a:pPr lvl="0"/>
            <a:r>
              <a:rPr lang="en-US" sz="1600" dirty="0" smtClean="0"/>
              <a:t>Many providers in the community would like to provide support in one form or another: CPC, FFH, Public Defender’s office, District Magistrates, Library.</a:t>
            </a:r>
          </a:p>
          <a:p>
            <a:pPr lvl="0"/>
            <a:endParaRPr lang="en-US" sz="1600" dirty="0" smtClean="0"/>
          </a:p>
          <a:p>
            <a:pPr lvl="0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Themes – What did we learn?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8458200" cy="8683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b="1" dirty="0" smtClean="0"/>
              <a:t>Analysis and Discussion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5250"/>
            <a:ext cx="2820988" cy="428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1166</Words>
  <Application>Microsoft Office PowerPoint</Application>
  <PresentationFormat>On-screen Show (4:3)</PresentationFormat>
  <Paragraphs>213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Agenda</vt:lpstr>
      <vt:lpstr>Legal Services Task Force - Members</vt:lpstr>
      <vt:lpstr>Issue Definition</vt:lpstr>
      <vt:lpstr>Key Stats and Trends</vt:lpstr>
      <vt:lpstr>Key Stats and Trends (cont’d)</vt:lpstr>
      <vt:lpstr>Additional Input - Interviews</vt:lpstr>
      <vt:lpstr>Themes – What did we learn?</vt:lpstr>
      <vt:lpstr>PowerPoint Presentation</vt:lpstr>
      <vt:lpstr>Decrease in LSC funding since 2010 (30 % reduction with more anticipated)</vt:lpstr>
      <vt:lpstr>PowerPoint Presentation</vt:lpstr>
      <vt:lpstr>Availability of Lawyers</vt:lpstr>
      <vt:lpstr>Civil Legal Aid Considerations</vt:lpstr>
      <vt:lpstr>Pro Bono Considerations</vt:lpstr>
      <vt:lpstr>Elements of Effective Service Delivery</vt:lpstr>
      <vt:lpstr>Effective Service delivery….continued Points to Consider</vt:lpstr>
      <vt:lpstr>PowerPoint Presentation</vt:lpstr>
      <vt:lpstr>Breakout Group Issue #1</vt:lpstr>
      <vt:lpstr>Breakout Group Issue #2</vt:lpstr>
      <vt:lpstr>Breakout Group Issue #3</vt:lpstr>
    </vt:vector>
  </TitlesOfParts>
  <Company>WellSpan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pball01</dc:creator>
  <cp:lastModifiedBy>Geoff Yuda</cp:lastModifiedBy>
  <cp:revision>48</cp:revision>
  <dcterms:created xsi:type="dcterms:W3CDTF">2012-10-30T19:01:05Z</dcterms:created>
  <dcterms:modified xsi:type="dcterms:W3CDTF">2013-02-11T19:37:48Z</dcterms:modified>
</cp:coreProperties>
</file>