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3" r:id="rId7"/>
    <p:sldId id="264" r:id="rId8"/>
    <p:sldId id="261" r:id="rId9"/>
    <p:sldId id="262" r:id="rId10"/>
    <p:sldId id="266" r:id="rId11"/>
    <p:sldId id="267" r:id="rId12"/>
    <p:sldId id="268" r:id="rId13"/>
    <p:sldId id="269" r:id="rId14"/>
    <p:sldId id="270" r:id="rId15"/>
    <p:sldId id="271" r:id="rId16"/>
    <p:sldId id="276" r:id="rId17"/>
    <p:sldId id="272" r:id="rId18"/>
    <p:sldId id="273" r:id="rId19"/>
    <p:sldId id="275" r:id="rId20"/>
    <p:sldId id="279" r:id="rId21"/>
    <p:sldId id="274" r:id="rId22"/>
    <p:sldId id="280" r:id="rId23"/>
    <p:sldId id="281" r:id="rId24"/>
    <p:sldId id="282" r:id="rId25"/>
    <p:sldId id="283" r:id="rId26"/>
    <p:sldId id="277"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566"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06DCF5E-8D54-4D0E-A091-6622A7D7B99D}" type="datetimeFigureOut">
              <a:rPr lang="en-US" smtClean="0"/>
              <a:t>10/16/2013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B54E8F0-D7BB-4D3F-98BF-5E3FC0CA11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6DCF5E-8D54-4D0E-A091-6622A7D7B99D}" type="datetimeFigureOut">
              <a:rPr lang="en-US" smtClean="0"/>
              <a:t>10/16/2013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54E8F0-D7BB-4D3F-98BF-5E3FC0CA11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6DCF5E-8D54-4D0E-A091-6622A7D7B99D}" type="datetimeFigureOut">
              <a:rPr lang="en-US" smtClean="0"/>
              <a:t>10/16/2013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54E8F0-D7BB-4D3F-98BF-5E3FC0CA11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06DCF5E-8D54-4D0E-A091-6622A7D7B99D}" type="datetimeFigureOut">
              <a:rPr lang="en-US" smtClean="0"/>
              <a:t>10/16/2013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54E8F0-D7BB-4D3F-98BF-5E3FC0CA117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06DCF5E-8D54-4D0E-A091-6622A7D7B99D}" type="datetimeFigureOut">
              <a:rPr lang="en-US" smtClean="0"/>
              <a:t>10/16/2013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54E8F0-D7BB-4D3F-98BF-5E3FC0CA117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06DCF5E-8D54-4D0E-A091-6622A7D7B99D}" type="datetimeFigureOut">
              <a:rPr lang="en-US" smtClean="0"/>
              <a:t>10/16/2013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54E8F0-D7BB-4D3F-98BF-5E3FC0CA117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06DCF5E-8D54-4D0E-A091-6622A7D7B99D}" type="datetimeFigureOut">
              <a:rPr lang="en-US" smtClean="0"/>
              <a:t>10/16/2013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B54E8F0-D7BB-4D3F-98BF-5E3FC0CA117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06DCF5E-8D54-4D0E-A091-6622A7D7B99D}" type="datetimeFigureOut">
              <a:rPr lang="en-US" smtClean="0"/>
              <a:t>10/16/2013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B54E8F0-D7BB-4D3F-98BF-5E3FC0CA117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06DCF5E-8D54-4D0E-A091-6622A7D7B99D}" type="datetimeFigureOut">
              <a:rPr lang="en-US" smtClean="0"/>
              <a:t>10/16/2013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B54E8F0-D7BB-4D3F-98BF-5E3FC0CA11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06DCF5E-8D54-4D0E-A091-6622A7D7B99D}" type="datetimeFigureOut">
              <a:rPr lang="en-US" smtClean="0"/>
              <a:t>10/16/2013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54E8F0-D7BB-4D3F-98BF-5E3FC0CA117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06DCF5E-8D54-4D0E-A091-6622A7D7B99D}" type="datetimeFigureOut">
              <a:rPr lang="en-US" smtClean="0"/>
              <a:t>10/16/2013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B54E8F0-D7BB-4D3F-98BF-5E3FC0CA117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06DCF5E-8D54-4D0E-A091-6622A7D7B99D}" type="datetimeFigureOut">
              <a:rPr lang="en-US" smtClean="0"/>
              <a:t>10/16/2013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B54E8F0-D7BB-4D3F-98BF-5E3FC0CA117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000" dirty="0" smtClean="0">
                <a:solidFill>
                  <a:srgbClr val="C00000"/>
                </a:solidFill>
                <a:effectLst>
                  <a:outerShdw blurRad="38100" dist="38100" dir="2700000" algn="tl">
                    <a:srgbClr val="000000">
                      <a:alpha val="43137"/>
                    </a:srgbClr>
                  </a:outerShdw>
                </a:effectLst>
              </a:rPr>
              <a:t>An Analysis of the 2012 PBA Women in the Profession Diversity Survey</a:t>
            </a:r>
            <a:endParaRPr lang="en-US" sz="4000"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fontScale="92500" lnSpcReduction="20000"/>
          </a:bodyPr>
          <a:lstStyle/>
          <a:p>
            <a:pPr algn="l"/>
            <a:r>
              <a:rPr lang="en-US" dirty="0" smtClean="0">
                <a:solidFill>
                  <a:schemeClr val="bg2">
                    <a:lumMod val="25000"/>
                  </a:schemeClr>
                </a:solidFill>
                <a:effectLst>
                  <a:outerShdw blurRad="38100" dist="38100" dir="2700000" algn="tl">
                    <a:srgbClr val="000000">
                      <a:alpha val="43137"/>
                    </a:srgbClr>
                  </a:outerShdw>
                </a:effectLst>
              </a:rPr>
              <a:t>WIP 20</a:t>
            </a:r>
            <a:r>
              <a:rPr lang="en-US" baseline="30000" dirty="0" smtClean="0">
                <a:solidFill>
                  <a:schemeClr val="bg2">
                    <a:lumMod val="25000"/>
                  </a:schemeClr>
                </a:solidFill>
                <a:effectLst>
                  <a:outerShdw blurRad="38100" dist="38100" dir="2700000" algn="tl">
                    <a:srgbClr val="000000">
                      <a:alpha val="43137"/>
                    </a:srgbClr>
                  </a:outerShdw>
                </a:effectLst>
              </a:rPr>
              <a:t>th</a:t>
            </a:r>
            <a:r>
              <a:rPr lang="en-US" dirty="0" smtClean="0">
                <a:solidFill>
                  <a:schemeClr val="bg2">
                    <a:lumMod val="25000"/>
                  </a:schemeClr>
                </a:solidFill>
                <a:effectLst>
                  <a:outerShdw blurRad="38100" dist="38100" dir="2700000" algn="tl">
                    <a:srgbClr val="000000">
                      <a:alpha val="43137"/>
                    </a:srgbClr>
                  </a:outerShdw>
                </a:effectLst>
              </a:rPr>
              <a:t> Annual Conference, May 9, 2013</a:t>
            </a:r>
          </a:p>
          <a:p>
            <a:pPr algn="l"/>
            <a:r>
              <a:rPr lang="en-US" dirty="0" smtClean="0">
                <a:solidFill>
                  <a:schemeClr val="bg2">
                    <a:lumMod val="25000"/>
                  </a:schemeClr>
                </a:solidFill>
                <a:effectLst>
                  <a:outerShdw blurRad="38100" dist="38100" dir="2700000" algn="tl">
                    <a:srgbClr val="000000">
                      <a:alpha val="43137"/>
                    </a:srgbClr>
                  </a:outerShdw>
                </a:effectLst>
              </a:rPr>
              <a:t>You &amp; the PBA WIP: Opportunities and Challenges</a:t>
            </a:r>
          </a:p>
          <a:p>
            <a:r>
              <a:rPr lang="en-US" dirty="0" smtClean="0">
                <a:solidFill>
                  <a:srgbClr val="C00000"/>
                </a:solidFill>
                <a:effectLst>
                  <a:outerShdw blurRad="38100" dist="38100" dir="2700000" algn="tl">
                    <a:srgbClr val="000000">
                      <a:alpha val="43137"/>
                    </a:srgbClr>
                  </a:outerShdw>
                </a:effectLst>
              </a:rPr>
              <a:t>Elisabeth “Dolly” Shuster</a:t>
            </a:r>
            <a:endParaRPr lang="en-US"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9624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a:t>
            </a:r>
            <a:r>
              <a:rPr lang="en-US" sz="3200" dirty="0" smtClean="0">
                <a:solidFill>
                  <a:srgbClr val="FF0000"/>
                </a:solidFill>
                <a:effectLst>
                  <a:outerShdw blurRad="38100" dist="38100" dir="2700000" algn="tl">
                    <a:srgbClr val="000000">
                      <a:alpha val="43137"/>
                    </a:srgbClr>
                  </a:outerShdw>
                </a:effectLst>
              </a:rPr>
              <a:t>		</a:t>
            </a:r>
            <a:r>
              <a:rPr lang="en-US" sz="3200" dirty="0" smtClean="0">
                <a:solidFill>
                  <a:srgbClr val="C00000"/>
                </a:solidFill>
                <a:effectLst>
                  <a:outerShdw blurRad="38100" dist="38100" dir="2700000" algn="tl">
                    <a:srgbClr val="000000">
                      <a:alpha val="43137"/>
                    </a:srgbClr>
                  </a:outerShdw>
                </a:effectLst>
              </a:rPr>
              <a:t>Survey </a:t>
            </a:r>
            <a:r>
              <a:rPr lang="en-US" sz="24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normAutofit fontScale="92500"/>
          </a:bodyPr>
          <a:lstStyle/>
          <a:p>
            <a:r>
              <a:rPr lang="en-US" b="1" dirty="0" smtClean="0">
                <a:solidFill>
                  <a:srgbClr val="FFFF00"/>
                </a:solidFill>
              </a:rPr>
              <a:t>Almost two-thirds married, in a partnership or union.</a:t>
            </a:r>
            <a:endParaRPr lang="en-US" b="1" dirty="0">
              <a:solidFill>
                <a:srgbClr val="FFFF00"/>
              </a:solidFill>
            </a:endParaRPr>
          </a:p>
        </p:txBody>
      </p:sp>
      <p:sp>
        <p:nvSpPr>
          <p:cNvPr id="5" name="Content Placeholder 4"/>
          <p:cNvSpPr>
            <a:spLocks noGrp="1"/>
          </p:cNvSpPr>
          <p:nvPr>
            <p:ph sz="quarter" idx="2"/>
          </p:nvPr>
        </p:nvSpPr>
        <p:spPr/>
        <p:txBody>
          <a:bodyPr>
            <a:normAutofit/>
          </a:bodyPr>
          <a:lstStyle/>
          <a:p>
            <a:r>
              <a:rPr lang="en-US" sz="3200" dirty="0" smtClean="0"/>
              <a:t>Marital Status</a:t>
            </a:r>
            <a:endParaRPr lang="en-US" sz="3200" dirty="0"/>
          </a:p>
        </p:txBody>
      </p:sp>
      <p:sp>
        <p:nvSpPr>
          <p:cNvPr id="6" name="Content Placeholder 5"/>
          <p:cNvSpPr>
            <a:spLocks noGrp="1"/>
          </p:cNvSpPr>
          <p:nvPr>
            <p:ph sz="quarter" idx="4"/>
          </p:nvPr>
        </p:nvSpPr>
        <p:spPr/>
        <p:txBody>
          <a:bodyPr>
            <a:normAutofit/>
          </a:bodyPr>
          <a:lstStyle/>
          <a:p>
            <a:r>
              <a:rPr lang="en-US" sz="2700" dirty="0" smtClean="0"/>
              <a:t>Single, never married:171, 24.96%</a:t>
            </a:r>
          </a:p>
          <a:p>
            <a:pPr marL="109728" indent="0">
              <a:buNone/>
            </a:pPr>
            <a:endParaRPr lang="en-US" sz="2700" dirty="0" smtClean="0"/>
          </a:p>
          <a:p>
            <a:r>
              <a:rPr lang="en-US" sz="2700" b="1" dirty="0" smtClean="0"/>
              <a:t>Married, Domestic partnership, Civil Union:   448, 65.40%</a:t>
            </a:r>
          </a:p>
          <a:p>
            <a:endParaRPr lang="en-US" sz="2700" dirty="0" smtClean="0"/>
          </a:p>
          <a:p>
            <a:r>
              <a:rPr lang="en-US" sz="2700" dirty="0" smtClean="0"/>
              <a:t>Divorced, Separated, Widowed: 66,  9.64%</a:t>
            </a:r>
            <a:endParaRPr lang="en-US" sz="2700" dirty="0"/>
          </a:p>
        </p:txBody>
      </p:sp>
    </p:spTree>
    <p:extLst>
      <p:ext uri="{BB962C8B-B14F-4D97-AF65-F5344CB8AC3E}">
        <p14:creationId xmlns:p14="http://schemas.microsoft.com/office/powerpoint/2010/main" val="2753504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 </a:t>
            </a:r>
            <a:r>
              <a:rPr lang="en-US" sz="32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normAutofit/>
          </a:bodyPr>
          <a:lstStyle/>
          <a:p>
            <a:r>
              <a:rPr lang="en-US" sz="3200" dirty="0" smtClean="0"/>
              <a:t>Familial status as </a:t>
            </a:r>
            <a:r>
              <a:rPr lang="en-US" sz="3200" u="sng" dirty="0" smtClean="0"/>
              <a:t>caregiver</a:t>
            </a:r>
            <a:endParaRPr lang="en-US" sz="3200" dirty="0" smtClean="0"/>
          </a:p>
          <a:p>
            <a:endParaRPr lang="en-US" sz="3200" dirty="0"/>
          </a:p>
          <a:p>
            <a:r>
              <a:rPr lang="en-US" sz="3200" dirty="0" smtClean="0"/>
              <a:t>NOT INCLUDED</a:t>
            </a:r>
            <a:endParaRPr lang="en-US" sz="3200" dirty="0"/>
          </a:p>
        </p:txBody>
      </p:sp>
      <p:sp>
        <p:nvSpPr>
          <p:cNvPr id="6" name="Content Placeholder 5"/>
          <p:cNvSpPr>
            <a:spLocks noGrp="1"/>
          </p:cNvSpPr>
          <p:nvPr>
            <p:ph sz="quarter" idx="4"/>
          </p:nvPr>
        </p:nvSpPr>
        <p:spPr/>
        <p:txBody>
          <a:bodyPr>
            <a:normAutofit/>
          </a:bodyPr>
          <a:lstStyle/>
          <a:p>
            <a:r>
              <a:rPr lang="en-US" sz="2800" b="1" dirty="0" smtClean="0"/>
              <a:t>No caregiver responsibilities: 	  	       374, 54.60%</a:t>
            </a:r>
            <a:endParaRPr lang="en-US" sz="2800" dirty="0" smtClean="0"/>
          </a:p>
          <a:p>
            <a:r>
              <a:rPr lang="en-US" sz="2800" dirty="0" smtClean="0"/>
              <a:t>Primary caregiver responsibilities: 		       242, 35.33%</a:t>
            </a:r>
          </a:p>
          <a:p>
            <a:r>
              <a:rPr lang="en-US" sz="2800" dirty="0" smtClean="0"/>
              <a:t>Caregiver responsibilities, </a:t>
            </a:r>
            <a:r>
              <a:rPr lang="en-US" sz="2800" b="1" dirty="0" smtClean="0"/>
              <a:t>not</a:t>
            </a:r>
            <a:r>
              <a:rPr lang="en-US" sz="2800" dirty="0" smtClean="0"/>
              <a:t> primary: 69, 10.07%</a:t>
            </a:r>
          </a:p>
        </p:txBody>
      </p:sp>
    </p:spTree>
    <p:extLst>
      <p:ext uri="{BB962C8B-B14F-4D97-AF65-F5344CB8AC3E}">
        <p14:creationId xmlns:p14="http://schemas.microsoft.com/office/powerpoint/2010/main" val="2561534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 </a:t>
            </a:r>
            <a:r>
              <a:rPr lang="en-US" sz="32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normAutofit lnSpcReduction="10000"/>
          </a:bodyPr>
          <a:lstStyle/>
          <a:p>
            <a:r>
              <a:rPr lang="en-US" b="1" dirty="0" smtClean="0">
                <a:solidFill>
                  <a:srgbClr val="FFFF00"/>
                </a:solidFill>
              </a:rPr>
              <a:t>Almost half do NOT practice in urban area.</a:t>
            </a:r>
            <a:endParaRPr lang="en-US" b="1" dirty="0">
              <a:solidFill>
                <a:srgbClr val="FFFF00"/>
              </a:solidFill>
            </a:endParaRPr>
          </a:p>
        </p:txBody>
      </p:sp>
      <p:sp>
        <p:nvSpPr>
          <p:cNvPr id="5" name="Content Placeholder 4"/>
          <p:cNvSpPr>
            <a:spLocks noGrp="1"/>
          </p:cNvSpPr>
          <p:nvPr>
            <p:ph sz="quarter" idx="2"/>
          </p:nvPr>
        </p:nvSpPr>
        <p:spPr/>
        <p:txBody>
          <a:bodyPr>
            <a:normAutofit/>
          </a:bodyPr>
          <a:lstStyle/>
          <a:p>
            <a:r>
              <a:rPr lang="en-US" sz="2800" dirty="0" smtClean="0"/>
              <a:t>Geography</a:t>
            </a:r>
          </a:p>
          <a:p>
            <a:r>
              <a:rPr lang="en-US" sz="2800" dirty="0" smtClean="0"/>
              <a:t>Cities</a:t>
            </a:r>
          </a:p>
          <a:p>
            <a:r>
              <a:rPr lang="en-US" sz="2800" dirty="0" smtClean="0"/>
              <a:t>Small Towns</a:t>
            </a:r>
          </a:p>
          <a:p>
            <a:r>
              <a:rPr lang="en-US" sz="2800" dirty="0" smtClean="0"/>
              <a:t>Rural</a:t>
            </a:r>
            <a:endParaRPr lang="en-US" sz="2800" dirty="0"/>
          </a:p>
        </p:txBody>
      </p:sp>
      <p:sp>
        <p:nvSpPr>
          <p:cNvPr id="6" name="Content Placeholder 5"/>
          <p:cNvSpPr>
            <a:spLocks noGrp="1"/>
          </p:cNvSpPr>
          <p:nvPr>
            <p:ph sz="quarter" idx="4"/>
          </p:nvPr>
        </p:nvSpPr>
        <p:spPr/>
        <p:txBody>
          <a:bodyPr>
            <a:noAutofit/>
          </a:bodyPr>
          <a:lstStyle/>
          <a:p>
            <a:r>
              <a:rPr lang="en-US" b="1" dirty="0" smtClean="0"/>
              <a:t> Urban Area/Metro: population &gt;200,000      		 364, 53.14%</a:t>
            </a:r>
          </a:p>
          <a:p>
            <a:r>
              <a:rPr lang="en-US" dirty="0" smtClean="0"/>
              <a:t>Suburban Town, pop. &lt; 200,000 within 30 mile radius of urban/ metro: 	 236, 34.54%</a:t>
            </a:r>
          </a:p>
          <a:p>
            <a:r>
              <a:rPr lang="en-US" dirty="0" smtClean="0"/>
              <a:t>Rural, pop. &lt; 50,000 not adjacent to urban/ metro:         85,12.41%</a:t>
            </a:r>
            <a:endParaRPr lang="en-US" dirty="0"/>
          </a:p>
        </p:txBody>
      </p:sp>
    </p:spTree>
    <p:extLst>
      <p:ext uri="{BB962C8B-B14F-4D97-AF65-F5344CB8AC3E}">
        <p14:creationId xmlns:p14="http://schemas.microsoft.com/office/powerpoint/2010/main" val="3037611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 </a:t>
            </a:r>
            <a:r>
              <a:rPr lang="en-US" sz="24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lnSpcReduction="10000"/>
          </a:bodyPr>
          <a:lstStyle/>
          <a:p>
            <a:r>
              <a:rPr lang="en-US" b="1" dirty="0" smtClean="0">
                <a:solidFill>
                  <a:srgbClr val="FFFF00"/>
                </a:solidFill>
              </a:rPr>
              <a:t>The fewest are employed by large firms.</a:t>
            </a:r>
            <a:endParaRPr lang="en-US" b="1" dirty="0">
              <a:solidFill>
                <a:srgbClr val="FFFF00"/>
              </a:solidFill>
            </a:endParaRPr>
          </a:p>
        </p:txBody>
      </p:sp>
      <p:sp>
        <p:nvSpPr>
          <p:cNvPr id="4" name="Text Placeholder 3"/>
          <p:cNvSpPr>
            <a:spLocks noGrp="1"/>
          </p:cNvSpPr>
          <p:nvPr>
            <p:ph type="body" sz="half" idx="3"/>
          </p:nvPr>
        </p:nvSpPr>
        <p:spPr/>
        <p:txBody>
          <a:bodyPr>
            <a:normAutofit lnSpcReduction="10000"/>
          </a:bodyPr>
          <a:lstStyle/>
          <a:p>
            <a:r>
              <a:rPr lang="en-US" b="1" dirty="0" smtClean="0">
                <a:solidFill>
                  <a:srgbClr val="FFFF00"/>
                </a:solidFill>
              </a:rPr>
              <a:t>Almost one third are employed in small firms.</a:t>
            </a:r>
            <a:endParaRPr lang="en-US" b="1" dirty="0">
              <a:solidFill>
                <a:srgbClr val="FFFF00"/>
              </a:solidFill>
            </a:endParaRPr>
          </a:p>
        </p:txBody>
      </p:sp>
      <p:sp>
        <p:nvSpPr>
          <p:cNvPr id="5" name="Content Placeholder 4"/>
          <p:cNvSpPr>
            <a:spLocks noGrp="1"/>
          </p:cNvSpPr>
          <p:nvPr>
            <p:ph sz="quarter" idx="2"/>
          </p:nvPr>
        </p:nvSpPr>
        <p:spPr/>
        <p:txBody>
          <a:bodyPr>
            <a:normAutofit/>
          </a:bodyPr>
          <a:lstStyle/>
          <a:p>
            <a:r>
              <a:rPr lang="en-US" sz="2800" dirty="0" smtClean="0"/>
              <a:t>Work Environment</a:t>
            </a:r>
          </a:p>
          <a:p>
            <a:r>
              <a:rPr lang="en-US" sz="2800" dirty="0" smtClean="0"/>
              <a:t>Large</a:t>
            </a:r>
          </a:p>
          <a:p>
            <a:r>
              <a:rPr lang="en-US" sz="2800" dirty="0" smtClean="0"/>
              <a:t>Medium</a:t>
            </a:r>
          </a:p>
          <a:p>
            <a:r>
              <a:rPr lang="en-US" sz="2800" dirty="0" smtClean="0"/>
              <a:t>Small</a:t>
            </a:r>
          </a:p>
          <a:p>
            <a:r>
              <a:rPr lang="en-US" sz="2800" dirty="0" smtClean="0"/>
              <a:t>Solo Practitioner</a:t>
            </a:r>
            <a:endParaRPr lang="en-US" sz="2800" dirty="0"/>
          </a:p>
        </p:txBody>
      </p:sp>
      <p:sp>
        <p:nvSpPr>
          <p:cNvPr id="6" name="Content Placeholder 5"/>
          <p:cNvSpPr>
            <a:spLocks noGrp="1"/>
          </p:cNvSpPr>
          <p:nvPr>
            <p:ph sz="quarter" idx="4"/>
          </p:nvPr>
        </p:nvSpPr>
        <p:spPr/>
        <p:txBody>
          <a:bodyPr>
            <a:normAutofit/>
          </a:bodyPr>
          <a:lstStyle/>
          <a:p>
            <a:r>
              <a:rPr lang="en-US" sz="2800" dirty="0" smtClean="0"/>
              <a:t>Large Firms (&gt;250):  		  46, 6.72% </a:t>
            </a:r>
          </a:p>
          <a:p>
            <a:r>
              <a:rPr lang="en-US" sz="2800" dirty="0" smtClean="0"/>
              <a:t>Medium (50-250): 			  64, 9.34%</a:t>
            </a:r>
          </a:p>
          <a:p>
            <a:r>
              <a:rPr lang="en-US" sz="2800" b="1" dirty="0" smtClean="0"/>
              <a:t>Small (&lt;50):       		       207, 30.22%</a:t>
            </a:r>
          </a:p>
          <a:p>
            <a:r>
              <a:rPr lang="en-US" sz="2800" u="sng" dirty="0" smtClean="0"/>
              <a:t>Solo:    106, 15.47%</a:t>
            </a:r>
          </a:p>
          <a:p>
            <a:pPr marL="109728" indent="0">
              <a:buNone/>
            </a:pPr>
            <a:endParaRPr lang="en-US" sz="2800" dirty="0"/>
          </a:p>
        </p:txBody>
      </p:sp>
    </p:spTree>
    <p:extLst>
      <p:ext uri="{BB962C8B-B14F-4D97-AF65-F5344CB8AC3E}">
        <p14:creationId xmlns:p14="http://schemas.microsoft.com/office/powerpoint/2010/main" val="1882162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 </a:t>
            </a:r>
            <a:r>
              <a:rPr lang="en-US" sz="2400" dirty="0" err="1" smtClean="0">
                <a:solidFill>
                  <a:srgbClr val="C00000"/>
                </a:solidFill>
                <a:effectLst>
                  <a:outerShdw blurRad="38100" dist="38100" dir="2700000" algn="tl">
                    <a:srgbClr val="000000">
                      <a:alpha val="43137"/>
                    </a:srgbClr>
                  </a:outerShdw>
                </a:effectLst>
              </a:rPr>
              <a:t>con’t</a:t>
            </a:r>
            <a:endParaRPr lang="en-US" sz="24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dirty="0"/>
          </a:p>
        </p:txBody>
      </p:sp>
      <p:sp>
        <p:nvSpPr>
          <p:cNvPr id="5" name="Content Placeholder 4"/>
          <p:cNvSpPr>
            <a:spLocks noGrp="1"/>
          </p:cNvSpPr>
          <p:nvPr>
            <p:ph sz="quarter" idx="2"/>
          </p:nvPr>
        </p:nvSpPr>
        <p:spPr/>
        <p:txBody>
          <a:bodyPr>
            <a:normAutofit/>
          </a:bodyPr>
          <a:lstStyle/>
          <a:p>
            <a:r>
              <a:rPr lang="en-US" sz="2800" dirty="0" smtClean="0"/>
              <a:t>Work Environment</a:t>
            </a:r>
          </a:p>
          <a:p>
            <a:r>
              <a:rPr lang="en-US" sz="2800" dirty="0" smtClean="0"/>
              <a:t>Judiciary</a:t>
            </a:r>
          </a:p>
          <a:p>
            <a:r>
              <a:rPr lang="en-US" sz="2800" dirty="0" smtClean="0"/>
              <a:t>Government</a:t>
            </a:r>
          </a:p>
          <a:p>
            <a:r>
              <a:rPr lang="en-US" sz="2800" dirty="0" smtClean="0"/>
              <a:t>In-House</a:t>
            </a:r>
          </a:p>
        </p:txBody>
      </p:sp>
      <p:sp>
        <p:nvSpPr>
          <p:cNvPr id="6" name="Content Placeholder 5"/>
          <p:cNvSpPr>
            <a:spLocks noGrp="1"/>
          </p:cNvSpPr>
          <p:nvPr>
            <p:ph sz="quarter" idx="4"/>
          </p:nvPr>
        </p:nvSpPr>
        <p:spPr/>
        <p:txBody>
          <a:bodyPr>
            <a:normAutofit lnSpcReduction="10000"/>
          </a:bodyPr>
          <a:lstStyle/>
          <a:p>
            <a:r>
              <a:rPr lang="en-US" sz="2800" b="1" dirty="0" smtClean="0"/>
              <a:t>Judiciary: 64, 9.34%</a:t>
            </a:r>
          </a:p>
          <a:p>
            <a:r>
              <a:rPr lang="en-US" sz="2800" dirty="0" smtClean="0"/>
              <a:t>Gov./Public Entity:  		  63</a:t>
            </a:r>
            <a:r>
              <a:rPr lang="en-US" sz="2800" dirty="0"/>
              <a:t>,</a:t>
            </a:r>
            <a:r>
              <a:rPr lang="en-US" sz="2800" dirty="0" smtClean="0"/>
              <a:t> 9.20%</a:t>
            </a:r>
          </a:p>
          <a:p>
            <a:r>
              <a:rPr lang="en-US" sz="2800" dirty="0" smtClean="0"/>
              <a:t>Not-for-Profit Org.: 		  49, 7.15%</a:t>
            </a:r>
          </a:p>
          <a:p>
            <a:r>
              <a:rPr lang="en-US" sz="2800" dirty="0" smtClean="0"/>
              <a:t>Private Company: 			  58, 8.47%</a:t>
            </a:r>
          </a:p>
          <a:p>
            <a:r>
              <a:rPr lang="en-US" sz="2800" dirty="0" smtClean="0"/>
              <a:t>Not employed as lawyer/in law: </a:t>
            </a:r>
          </a:p>
          <a:p>
            <a:pPr marL="109728" indent="0">
              <a:buNone/>
            </a:pPr>
            <a:r>
              <a:rPr lang="en-US" sz="2800" dirty="0" smtClean="0"/>
              <a:t>	          28, 4.09 %</a:t>
            </a:r>
            <a:endParaRPr lang="en-US" sz="2800" dirty="0"/>
          </a:p>
        </p:txBody>
      </p:sp>
    </p:spTree>
    <p:extLst>
      <p:ext uri="{BB962C8B-B14F-4D97-AF65-F5344CB8AC3E}">
        <p14:creationId xmlns:p14="http://schemas.microsoft.com/office/powerpoint/2010/main" val="3742194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a:t>
            </a:r>
            <a:r>
              <a:rPr lang="en-US" sz="3200" dirty="0" smtClean="0">
                <a:solidFill>
                  <a:srgbClr val="C00000"/>
                </a:solidFill>
              </a:rPr>
              <a:t>	</a:t>
            </a:r>
            <a:r>
              <a:rPr lang="en-US" sz="3200" dirty="0" smtClean="0">
                <a:solidFill>
                  <a:srgbClr val="C00000"/>
                </a:solidFill>
                <a:effectLst>
                  <a:outerShdw blurRad="38100" dist="38100" dir="2700000" algn="tl">
                    <a:srgbClr val="000000">
                      <a:alpha val="43137"/>
                    </a:srgbClr>
                  </a:outerShdw>
                </a:effectLst>
              </a:rPr>
              <a:t>Survey </a:t>
            </a:r>
            <a:r>
              <a:rPr lang="en-US" sz="24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normAutofit/>
          </a:bodyPr>
          <a:lstStyle/>
          <a:p>
            <a:r>
              <a:rPr lang="en-US" sz="2800" dirty="0" smtClean="0"/>
              <a:t>Work Environment-              	Work Status</a:t>
            </a:r>
          </a:p>
          <a:p>
            <a:r>
              <a:rPr lang="en-US" sz="2800" dirty="0" smtClean="0"/>
              <a:t>Full-Time</a:t>
            </a:r>
          </a:p>
          <a:p>
            <a:r>
              <a:rPr lang="en-US" sz="2800" dirty="0" smtClean="0"/>
              <a:t>Part-Time</a:t>
            </a:r>
          </a:p>
          <a:p>
            <a:r>
              <a:rPr lang="en-US" sz="2800" dirty="0" smtClean="0"/>
              <a:t>Not Currently             Employed</a:t>
            </a:r>
            <a:endParaRPr lang="en-US" sz="2800" dirty="0"/>
          </a:p>
        </p:txBody>
      </p:sp>
      <p:sp>
        <p:nvSpPr>
          <p:cNvPr id="6" name="Content Placeholder 5"/>
          <p:cNvSpPr>
            <a:spLocks noGrp="1"/>
          </p:cNvSpPr>
          <p:nvPr>
            <p:ph sz="quarter" idx="4"/>
          </p:nvPr>
        </p:nvSpPr>
        <p:spPr/>
        <p:txBody>
          <a:bodyPr>
            <a:normAutofit/>
          </a:bodyPr>
          <a:lstStyle/>
          <a:p>
            <a:r>
              <a:rPr lang="en-US" sz="2800" b="1" dirty="0" smtClean="0"/>
              <a:t>Full-Time: 			       599, 87.45%</a:t>
            </a:r>
          </a:p>
          <a:p>
            <a:r>
              <a:rPr lang="en-US" sz="2800" dirty="0" smtClean="0"/>
              <a:t>Part-Time:          			  59, 8.61%</a:t>
            </a:r>
          </a:p>
          <a:p>
            <a:r>
              <a:rPr lang="en-US" sz="2800" dirty="0" smtClean="0"/>
              <a:t>Not Currently Employed:           			  27, 3.94%</a:t>
            </a:r>
            <a:endParaRPr lang="en-US" sz="2800" dirty="0"/>
          </a:p>
        </p:txBody>
      </p:sp>
    </p:spTree>
    <p:extLst>
      <p:ext uri="{BB962C8B-B14F-4D97-AF65-F5344CB8AC3E}">
        <p14:creationId xmlns:p14="http://schemas.microsoft.com/office/powerpoint/2010/main" val="3839366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solidFill>
                  <a:srgbClr val="C00000"/>
                </a:solidFill>
                <a:effectLst>
                  <a:outerShdw blurRad="38100" dist="38100" dir="2700000" algn="tl">
                    <a:srgbClr val="000000">
                      <a:alpha val="43137"/>
                    </a:srgbClr>
                  </a:outerShdw>
                </a:effectLst>
              </a:rPr>
              <a:t>Survey 				   WIP Programs</a:t>
            </a:r>
            <a:br>
              <a:rPr lang="en-US" sz="2800" dirty="0" smtClean="0">
                <a:solidFill>
                  <a:srgbClr val="C00000"/>
                </a:solidFill>
                <a:effectLst>
                  <a:outerShdw blurRad="38100" dist="38100" dir="2700000" algn="tl">
                    <a:srgbClr val="000000">
                      <a:alpha val="43137"/>
                    </a:srgbClr>
                  </a:outerShdw>
                </a:effectLst>
              </a:rPr>
            </a:br>
            <a:r>
              <a:rPr lang="en-US" sz="2800" dirty="0" smtClean="0">
                <a:solidFill>
                  <a:srgbClr val="C00000"/>
                </a:solidFill>
                <a:effectLst>
                  <a:outerShdw blurRad="38100" dist="38100" dir="2700000" algn="tl">
                    <a:srgbClr val="000000">
                      <a:alpha val="43137"/>
                    </a:srgbClr>
                  </a:outerShdw>
                </a:effectLst>
              </a:rPr>
              <a:t>Recommendation</a:t>
            </a:r>
            <a:endParaRPr lang="en-US" sz="2800" dirty="0">
              <a:solidFill>
                <a:srgbClr val="C00000"/>
              </a:solidFill>
              <a:effectLst>
                <a:outerShdw blurRad="38100" dist="38100" dir="2700000" algn="tl">
                  <a:srgbClr val="000000">
                    <a:alpha val="43137"/>
                  </a:srgbClr>
                </a:outerShdw>
              </a:effectLst>
            </a:endParaRPr>
          </a:p>
        </p:txBody>
      </p:sp>
      <p:sp>
        <p:nvSpPr>
          <p:cNvPr id="5" name="Text Placeholder 4"/>
          <p:cNvSpPr>
            <a:spLocks noGrp="1"/>
          </p:cNvSpPr>
          <p:nvPr>
            <p:ph type="body" idx="1"/>
          </p:nvPr>
        </p:nvSpPr>
        <p:spPr/>
        <p:txBody>
          <a:bodyPr/>
          <a:lstStyle/>
          <a:p>
            <a:endParaRPr lang="en-US"/>
          </a:p>
        </p:txBody>
      </p:sp>
      <p:sp>
        <p:nvSpPr>
          <p:cNvPr id="7" name="Text Placeholder 6"/>
          <p:cNvSpPr>
            <a:spLocks noGrp="1"/>
          </p:cNvSpPr>
          <p:nvPr>
            <p:ph type="body" sz="half" idx="3"/>
          </p:nvPr>
        </p:nvSpPr>
        <p:spPr/>
        <p:txBody>
          <a:bodyPr/>
          <a:lstStyle/>
          <a:p>
            <a:endParaRPr lang="en-US"/>
          </a:p>
        </p:txBody>
      </p:sp>
      <p:sp>
        <p:nvSpPr>
          <p:cNvPr id="6" name="Content Placeholder 5"/>
          <p:cNvSpPr>
            <a:spLocks noGrp="1"/>
          </p:cNvSpPr>
          <p:nvPr>
            <p:ph sz="quarter" idx="2"/>
          </p:nvPr>
        </p:nvSpPr>
        <p:spPr/>
        <p:txBody>
          <a:bodyPr>
            <a:normAutofit/>
          </a:bodyPr>
          <a:lstStyle/>
          <a:p>
            <a:r>
              <a:rPr lang="en-US" sz="2800" dirty="0"/>
              <a:t>Mentoring - </a:t>
            </a:r>
          </a:p>
          <a:p>
            <a:pPr lvl="1"/>
            <a:r>
              <a:rPr lang="en-US" sz="2400" dirty="0"/>
              <a:t>Long term mentoring commitments</a:t>
            </a:r>
          </a:p>
          <a:p>
            <a:endParaRPr lang="en-US" sz="2800" dirty="0"/>
          </a:p>
        </p:txBody>
      </p:sp>
      <p:sp>
        <p:nvSpPr>
          <p:cNvPr id="8" name="Content Placeholder 7"/>
          <p:cNvSpPr>
            <a:spLocks noGrp="1"/>
          </p:cNvSpPr>
          <p:nvPr>
            <p:ph sz="quarter" idx="4"/>
          </p:nvPr>
        </p:nvSpPr>
        <p:spPr/>
        <p:txBody>
          <a:bodyPr>
            <a:normAutofit fontScale="92500" lnSpcReduction="20000"/>
          </a:bodyPr>
          <a:lstStyle/>
          <a:p>
            <a:r>
              <a:rPr lang="en-US" sz="2800" dirty="0" smtClean="0"/>
              <a:t>See WIP Member’s Area on PBA website:</a:t>
            </a:r>
          </a:p>
          <a:p>
            <a:r>
              <a:rPr lang="en-US" sz="2800" dirty="0" smtClean="0"/>
              <a:t>WIP “LINK</a:t>
            </a:r>
            <a:r>
              <a:rPr lang="en-US" sz="2800" dirty="0"/>
              <a:t>” </a:t>
            </a:r>
            <a:r>
              <a:rPr lang="en-US" sz="2800" dirty="0" smtClean="0"/>
              <a:t>Mentoring Program</a:t>
            </a:r>
          </a:p>
          <a:p>
            <a:r>
              <a:rPr lang="en-US" sz="2800" dirty="0"/>
              <a:t>Volunteer Mentors for Women </a:t>
            </a:r>
            <a:endParaRPr lang="en-US" sz="2800" dirty="0" smtClean="0"/>
          </a:p>
          <a:p>
            <a:pPr lvl="1"/>
            <a:r>
              <a:rPr lang="en-US" sz="2400" dirty="0" smtClean="0"/>
              <a:t>Listed WIP members are available </a:t>
            </a:r>
            <a:r>
              <a:rPr lang="en-US" sz="2400" dirty="0"/>
              <a:t>to </a:t>
            </a:r>
            <a:r>
              <a:rPr lang="en-US" sz="2400" dirty="0" smtClean="0"/>
              <a:t>WIP members to answer </a:t>
            </a:r>
            <a:r>
              <a:rPr lang="en-US" sz="2400" dirty="0"/>
              <a:t>questions in their areas of expertise via </a:t>
            </a:r>
            <a:r>
              <a:rPr lang="en-US" sz="2400" dirty="0" smtClean="0"/>
              <a:t>phone </a:t>
            </a:r>
            <a:r>
              <a:rPr lang="en-US" sz="2400" dirty="0"/>
              <a:t>or </a:t>
            </a:r>
            <a:r>
              <a:rPr lang="en-US" sz="2400" dirty="0" smtClean="0"/>
              <a:t>e-mail.</a:t>
            </a:r>
            <a:endParaRPr lang="en-US" sz="2400" dirty="0"/>
          </a:p>
        </p:txBody>
      </p:sp>
    </p:spTree>
    <p:extLst>
      <p:ext uri="{BB962C8B-B14F-4D97-AF65-F5344CB8AC3E}">
        <p14:creationId xmlns:p14="http://schemas.microsoft.com/office/powerpoint/2010/main" val="43808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sz="3600" dirty="0" smtClean="0">
                <a:solidFill>
                  <a:srgbClr val="C00000"/>
                </a:solidFill>
                <a:effectLst>
                  <a:outerShdw blurRad="38100" dist="38100" dir="2700000" algn="tl">
                    <a:srgbClr val="000000">
                      <a:alpha val="43137"/>
                    </a:srgbClr>
                  </a:outerShdw>
                </a:effectLst>
              </a:rPr>
              <a:t/>
            </a:r>
            <a:br>
              <a:rPr lang="en-US" sz="3600" dirty="0" smtClean="0">
                <a:solidFill>
                  <a:srgbClr val="C00000"/>
                </a:solidFill>
                <a:effectLst>
                  <a:outerShdw blurRad="38100" dist="38100" dir="2700000" algn="tl">
                    <a:srgbClr val="000000">
                      <a:alpha val="43137"/>
                    </a:srgbClr>
                  </a:outerShdw>
                </a:effectLst>
              </a:rPr>
            </a:br>
            <a:r>
              <a:rPr lang="en-US" sz="3600" dirty="0" smtClean="0">
                <a:solidFill>
                  <a:srgbClr val="C00000"/>
                </a:solidFill>
                <a:effectLst>
                  <a:outerShdw blurRad="38100" dist="38100" dir="2700000" algn="tl">
                    <a:srgbClr val="000000">
                      <a:alpha val="43137"/>
                    </a:srgbClr>
                  </a:outerShdw>
                </a:effectLst>
              </a:rPr>
              <a:t>Survey 				</a:t>
            </a:r>
            <a:r>
              <a:rPr lang="en-US" sz="3600" dirty="0">
                <a:solidFill>
                  <a:srgbClr val="C00000"/>
                </a:solidFill>
                <a:effectLst>
                  <a:outerShdw blurRad="38100" dist="38100" dir="2700000" algn="tl">
                    <a:srgbClr val="000000">
                      <a:alpha val="43137"/>
                    </a:srgbClr>
                  </a:outerShdw>
                </a:effectLst>
              </a:rPr>
              <a:t> WIP </a:t>
            </a:r>
            <a:r>
              <a:rPr lang="en-US" sz="3600" dirty="0" smtClean="0">
                <a:solidFill>
                  <a:srgbClr val="C00000"/>
                </a:solidFill>
                <a:effectLst>
                  <a:outerShdw blurRad="38100" dist="38100" dir="2700000" algn="tl">
                    <a:srgbClr val="000000">
                      <a:alpha val="43137"/>
                    </a:srgbClr>
                  </a:outerShdw>
                </a:effectLst>
              </a:rPr>
              <a:t>Programs</a:t>
            </a:r>
            <a:br>
              <a:rPr lang="en-US" sz="3600" dirty="0" smtClean="0">
                <a:solidFill>
                  <a:srgbClr val="C00000"/>
                </a:solidFill>
                <a:effectLst>
                  <a:outerShdw blurRad="38100" dist="38100" dir="2700000" algn="tl">
                    <a:srgbClr val="000000">
                      <a:alpha val="43137"/>
                    </a:srgbClr>
                  </a:outerShdw>
                </a:effectLst>
              </a:rPr>
            </a:br>
            <a:r>
              <a:rPr lang="en-US" sz="3600" dirty="0" smtClean="0">
                <a:solidFill>
                  <a:srgbClr val="C00000"/>
                </a:solidFill>
                <a:effectLst>
                  <a:outerShdw blurRad="38100" dist="38100" dir="2700000" algn="tl">
                    <a:srgbClr val="000000">
                      <a:alpha val="43137"/>
                    </a:srgbClr>
                  </a:outerShdw>
                </a:effectLst>
              </a:rPr>
              <a:t>Recommendation </a:t>
            </a:r>
            <a:r>
              <a:rPr lang="en-US" sz="3600" dirty="0">
                <a:solidFill>
                  <a:srgbClr val="C00000"/>
                </a:solidFill>
                <a:effectLst>
                  <a:outerShdw blurRad="38100" dist="38100" dir="2700000" algn="tl">
                    <a:srgbClr val="000000">
                      <a:alpha val="43137"/>
                    </a:srgbClr>
                  </a:outerShdw>
                </a:effectLst>
              </a:rPr>
              <a:t>				</a:t>
            </a:r>
            <a:r>
              <a:rPr lang="en-US" sz="3600" dirty="0" smtClean="0">
                <a:solidFill>
                  <a:srgbClr val="C00000"/>
                </a:solidFill>
                <a:effectLst>
                  <a:outerShdw blurRad="38100" dist="38100" dir="2700000" algn="tl">
                    <a:srgbClr val="000000">
                      <a:alpha val="43137"/>
                    </a:srgbClr>
                  </a:outerShdw>
                </a:effectLst>
              </a:rPr>
              <a:t/>
            </a:r>
            <a:br>
              <a:rPr lang="en-US" sz="3600" dirty="0" smtClean="0">
                <a:solidFill>
                  <a:srgbClr val="C00000"/>
                </a:solidFill>
                <a:effectLst>
                  <a:outerShdw blurRad="38100" dist="38100" dir="2700000" algn="tl">
                    <a:srgbClr val="000000">
                      <a:alpha val="43137"/>
                    </a:srgbClr>
                  </a:outerShdw>
                </a:effectLst>
              </a:rPr>
            </a:br>
            <a:endParaRPr lang="en-US" sz="3600" dirty="0">
              <a:solidFill>
                <a:srgbClr val="C00000"/>
              </a:solidFill>
              <a:effectLst>
                <a:outerShdw blurRad="38100" dist="38100" dir="2700000" algn="tl">
                  <a:srgbClr val="000000">
                    <a:alpha val="43137"/>
                  </a:srgbClr>
                </a:outerShdw>
              </a:effectLst>
            </a:endParaRPr>
          </a:p>
        </p:txBody>
      </p:sp>
      <p:sp>
        <p:nvSpPr>
          <p:cNvPr id="2" name="Text Placeholder 1"/>
          <p:cNvSpPr>
            <a:spLocks noGrp="1"/>
          </p:cNvSpPr>
          <p:nvPr>
            <p:ph type="body" idx="1"/>
          </p:nvPr>
        </p:nvSpPr>
        <p:spPr/>
        <p:txBody>
          <a:bodyPr/>
          <a:lstStyle/>
          <a:p>
            <a:endParaRPr lang="en-US"/>
          </a:p>
        </p:txBody>
      </p:sp>
      <p:sp>
        <p:nvSpPr>
          <p:cNvPr id="3" name="Text Placeholder 2"/>
          <p:cNvSpPr>
            <a:spLocks noGrp="1"/>
          </p:cNvSpPr>
          <p:nvPr>
            <p:ph type="body" sz="half" idx="3"/>
          </p:nvPr>
        </p:nvSpPr>
        <p:spPr/>
        <p:txBody>
          <a:bodyPr>
            <a:normAutofit lnSpcReduction="10000"/>
          </a:bodyPr>
          <a:lstStyle/>
          <a:p>
            <a:pPr algn="ctr"/>
            <a:r>
              <a:rPr lang="en-US" dirty="0" smtClean="0"/>
              <a:t>Go to WIP website; read the descriptions.</a:t>
            </a:r>
            <a:endParaRPr lang="en-US" dirty="0"/>
          </a:p>
        </p:txBody>
      </p:sp>
      <p:sp>
        <p:nvSpPr>
          <p:cNvPr id="8" name="Content Placeholder 7"/>
          <p:cNvSpPr>
            <a:spLocks noGrp="1"/>
          </p:cNvSpPr>
          <p:nvPr>
            <p:ph sz="quarter" idx="2"/>
          </p:nvPr>
        </p:nvSpPr>
        <p:spPr/>
        <p:txBody>
          <a:bodyPr>
            <a:normAutofit fontScale="55000" lnSpcReduction="20000"/>
          </a:bodyPr>
          <a:lstStyle/>
          <a:p>
            <a:r>
              <a:rPr lang="en-US" sz="4400" dirty="0" smtClean="0"/>
              <a:t>Networking</a:t>
            </a:r>
          </a:p>
          <a:p>
            <a:pPr lvl="1"/>
            <a:r>
              <a:rPr lang="en-US" sz="3600" dirty="0"/>
              <a:t>For minority attorneys, especially in rural 	areas.</a:t>
            </a:r>
          </a:p>
          <a:p>
            <a:pPr lvl="1"/>
            <a:r>
              <a:rPr lang="en-US" sz="3600" dirty="0" smtClean="0"/>
              <a:t>Strong networking for caregivers, especially to help find reasonable flexible work.</a:t>
            </a:r>
          </a:p>
          <a:p>
            <a:pPr lvl="1"/>
            <a:r>
              <a:rPr lang="en-US" sz="3600" dirty="0" smtClean="0"/>
              <a:t>Job networking for women and minorities.</a:t>
            </a:r>
          </a:p>
          <a:p>
            <a:pPr lvl="1"/>
            <a:r>
              <a:rPr lang="en-US" sz="3600" dirty="0" smtClean="0"/>
              <a:t>Non-work-related networking to help provide work-life balance.</a:t>
            </a:r>
          </a:p>
          <a:p>
            <a:pPr marL="393192" lvl="1" indent="0">
              <a:buNone/>
            </a:pPr>
            <a:endParaRPr lang="en-US" sz="3600" dirty="0" smtClean="0"/>
          </a:p>
          <a:p>
            <a:pPr marL="393192" lvl="1" indent="0">
              <a:buNone/>
            </a:pPr>
            <a:endParaRPr lang="en-US" sz="2800" dirty="0" smtClean="0"/>
          </a:p>
          <a:p>
            <a:pPr marL="393192" lvl="1" indent="0">
              <a:buNone/>
            </a:pPr>
            <a:endParaRPr lang="en-US" sz="2800" dirty="0" smtClean="0"/>
          </a:p>
        </p:txBody>
      </p:sp>
      <p:sp>
        <p:nvSpPr>
          <p:cNvPr id="4" name="Content Placeholder 3"/>
          <p:cNvSpPr>
            <a:spLocks noGrp="1"/>
          </p:cNvSpPr>
          <p:nvPr>
            <p:ph sz="quarter" idx="4"/>
          </p:nvPr>
        </p:nvSpPr>
        <p:spPr/>
        <p:txBody>
          <a:bodyPr>
            <a:normAutofit fontScale="40000" lnSpcReduction="20000"/>
          </a:bodyPr>
          <a:lstStyle/>
          <a:p>
            <a:r>
              <a:rPr lang="en-US" sz="6000" dirty="0" smtClean="0"/>
              <a:t>WIP </a:t>
            </a:r>
            <a:r>
              <a:rPr lang="en-US" sz="6000" dirty="0" err="1" smtClean="0"/>
              <a:t>ListServe</a:t>
            </a:r>
            <a:endParaRPr lang="en-US" sz="6000" dirty="0" smtClean="0"/>
          </a:p>
          <a:p>
            <a:r>
              <a:rPr lang="en-US" sz="6000" dirty="0" smtClean="0"/>
              <a:t>WIP Committees:</a:t>
            </a:r>
          </a:p>
          <a:p>
            <a:pPr lvl="1"/>
            <a:r>
              <a:rPr lang="en-US" sz="4800" dirty="0" smtClean="0"/>
              <a:t>Report Card Committee</a:t>
            </a:r>
          </a:p>
          <a:p>
            <a:pPr lvl="1"/>
            <a:r>
              <a:rPr lang="en-US" sz="4800" dirty="0" smtClean="0"/>
              <a:t>Promotion of Women</a:t>
            </a:r>
          </a:p>
          <a:p>
            <a:pPr lvl="1"/>
            <a:r>
              <a:rPr lang="en-US" sz="4800" dirty="0" smtClean="0"/>
              <a:t>Mentoring</a:t>
            </a:r>
          </a:p>
          <a:p>
            <a:pPr lvl="1"/>
            <a:r>
              <a:rPr lang="en-US" sz="4800" dirty="0" smtClean="0"/>
              <a:t>Diversity</a:t>
            </a:r>
          </a:p>
          <a:p>
            <a:pPr lvl="1"/>
            <a:r>
              <a:rPr lang="en-US" sz="4800" dirty="0" smtClean="0"/>
              <a:t>Annual Meeting</a:t>
            </a:r>
          </a:p>
          <a:p>
            <a:pPr lvl="1"/>
            <a:r>
              <a:rPr lang="en-US" sz="4800" dirty="0" smtClean="0"/>
              <a:t>Retreat</a:t>
            </a:r>
          </a:p>
          <a:p>
            <a:pPr lvl="1"/>
            <a:r>
              <a:rPr lang="en-US" sz="4800" dirty="0" smtClean="0"/>
              <a:t>Midyear Meeting</a:t>
            </a:r>
          </a:p>
          <a:p>
            <a:pPr lvl="1"/>
            <a:r>
              <a:rPr lang="en-US" sz="4800" dirty="0"/>
              <a:t> </a:t>
            </a:r>
            <a:r>
              <a:rPr lang="en-US" sz="4800" dirty="0" smtClean="0"/>
              <a:t>Communications (</a:t>
            </a:r>
            <a:r>
              <a:rPr lang="en-US" sz="4800" i="1" dirty="0" smtClean="0"/>
              <a:t>Voices 	&amp; 	Views</a:t>
            </a:r>
            <a:r>
              <a:rPr lang="en-US" sz="4800" dirty="0" smtClean="0"/>
              <a:t> publication)</a:t>
            </a:r>
          </a:p>
          <a:p>
            <a:pPr lvl="1"/>
            <a:r>
              <a:rPr lang="en-US" sz="4800" dirty="0"/>
              <a:t>Quality of </a:t>
            </a:r>
            <a:r>
              <a:rPr lang="en-US" sz="4800" dirty="0" smtClean="0"/>
              <a:t>Life</a:t>
            </a:r>
          </a:p>
          <a:p>
            <a:pPr lvl="1"/>
            <a:r>
              <a:rPr lang="en-US" sz="4800" dirty="0" smtClean="0"/>
              <a:t>Legislative</a:t>
            </a:r>
          </a:p>
          <a:p>
            <a:pPr lvl="1"/>
            <a:r>
              <a:rPr lang="en-US" sz="4800" dirty="0" smtClean="0"/>
              <a:t>Public Service</a:t>
            </a:r>
          </a:p>
        </p:txBody>
      </p:sp>
    </p:spTree>
    <p:extLst>
      <p:ext uri="{BB962C8B-B14F-4D97-AF65-F5344CB8AC3E}">
        <p14:creationId xmlns:p14="http://schemas.microsoft.com/office/powerpoint/2010/main" val="34241907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Education &amp; 			Survey	</a:t>
            </a:r>
            <a:br>
              <a:rPr lang="en-US" sz="3200" dirty="0" smtClean="0">
                <a:solidFill>
                  <a:srgbClr val="C00000"/>
                </a:solidFill>
                <a:effectLst>
                  <a:outerShdw blurRad="38100" dist="38100" dir="2700000" algn="tl">
                    <a:srgbClr val="000000">
                      <a:alpha val="43137"/>
                    </a:srgbClr>
                  </a:outerShdw>
                </a:effectLst>
              </a:rPr>
            </a:br>
            <a:r>
              <a:rPr lang="en-US" sz="3200" dirty="0" smtClean="0">
                <a:solidFill>
                  <a:srgbClr val="C00000"/>
                </a:solidFill>
                <a:effectLst>
                  <a:outerShdw blurRad="38100" dist="38100" dir="2700000" algn="tl">
                    <a:srgbClr val="000000">
                      <a:alpha val="43137"/>
                    </a:srgbClr>
                  </a:outerShdw>
                </a:effectLst>
              </a:rPr>
              <a:t>Action Issues</a:t>
            </a:r>
            <a:endParaRPr lang="en-US" sz="3200" dirty="0">
              <a:solidFill>
                <a:srgbClr val="C00000"/>
              </a:solidFill>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p:txBody>
          <a:bodyPr/>
          <a:lstStyle/>
          <a:p>
            <a:endParaRPr lang="en-US"/>
          </a:p>
        </p:txBody>
      </p:sp>
      <p:sp>
        <p:nvSpPr>
          <p:cNvPr id="5" name="Text Placeholder 4"/>
          <p:cNvSpPr>
            <a:spLocks noGrp="1"/>
          </p:cNvSpPr>
          <p:nvPr>
            <p:ph type="body" sz="half" idx="3"/>
          </p:nvPr>
        </p:nvSpPr>
        <p:spPr/>
        <p:txBody>
          <a:bodyPr/>
          <a:lstStyle/>
          <a:p>
            <a:endParaRPr lang="en-US"/>
          </a:p>
        </p:txBody>
      </p:sp>
      <p:sp>
        <p:nvSpPr>
          <p:cNvPr id="2" name="Content Placeholder 1"/>
          <p:cNvSpPr>
            <a:spLocks noGrp="1"/>
          </p:cNvSpPr>
          <p:nvPr>
            <p:ph sz="quarter" idx="2"/>
          </p:nvPr>
        </p:nvSpPr>
        <p:spPr/>
        <p:txBody>
          <a:bodyPr>
            <a:normAutofit fontScale="92500" lnSpcReduction="10000"/>
          </a:bodyPr>
          <a:lstStyle/>
          <a:p>
            <a:r>
              <a:rPr lang="en-US" sz="4000" b="1" dirty="0" smtClean="0"/>
              <a:t>Who Needs To Be Educated?</a:t>
            </a:r>
          </a:p>
          <a:p>
            <a:pPr lvl="1"/>
            <a:r>
              <a:rPr lang="en-US" sz="3500" dirty="0" smtClean="0"/>
              <a:t>Male/non-minority lawyers</a:t>
            </a:r>
          </a:p>
          <a:p>
            <a:pPr lvl="1"/>
            <a:endParaRPr lang="en-US" sz="3500" dirty="0" smtClean="0"/>
          </a:p>
          <a:p>
            <a:pPr lvl="1"/>
            <a:r>
              <a:rPr lang="en-US" sz="3500" dirty="0" smtClean="0"/>
              <a:t>Other women lawyers </a:t>
            </a:r>
          </a:p>
          <a:p>
            <a:pPr lvl="2"/>
            <a:endParaRPr lang="en-US" sz="2800" dirty="0" smtClean="0"/>
          </a:p>
          <a:p>
            <a:pPr lvl="2"/>
            <a:endParaRPr lang="en-US" sz="2800" dirty="0"/>
          </a:p>
        </p:txBody>
      </p:sp>
      <p:sp>
        <p:nvSpPr>
          <p:cNvPr id="6" name="Content Placeholder 5"/>
          <p:cNvSpPr>
            <a:spLocks noGrp="1"/>
          </p:cNvSpPr>
          <p:nvPr>
            <p:ph sz="quarter" idx="4"/>
          </p:nvPr>
        </p:nvSpPr>
        <p:spPr/>
        <p:txBody>
          <a:bodyPr>
            <a:normAutofit lnSpcReduction="10000"/>
          </a:bodyPr>
          <a:lstStyle/>
          <a:p>
            <a:r>
              <a:rPr lang="en-US" sz="3200" dirty="0" smtClean="0"/>
              <a:t>Why are there issues with other women lawyers?</a:t>
            </a:r>
          </a:p>
          <a:p>
            <a:pPr lvl="2"/>
            <a:r>
              <a:rPr lang="en-US" sz="3200" dirty="0"/>
              <a:t>Age breakdown </a:t>
            </a:r>
          </a:p>
          <a:p>
            <a:pPr lvl="2"/>
            <a:r>
              <a:rPr lang="en-US" sz="3200" dirty="0"/>
              <a:t>Caregiver breakdown</a:t>
            </a:r>
          </a:p>
          <a:p>
            <a:pPr lvl="2"/>
            <a:r>
              <a:rPr lang="en-US" sz="3200" dirty="0"/>
              <a:t>Geography</a:t>
            </a:r>
          </a:p>
          <a:p>
            <a:pPr lvl="1"/>
            <a:endParaRPr lang="en-US" dirty="0"/>
          </a:p>
        </p:txBody>
      </p:sp>
    </p:spTree>
    <p:extLst>
      <p:ext uri="{BB962C8B-B14F-4D97-AF65-F5344CB8AC3E}">
        <p14:creationId xmlns:p14="http://schemas.microsoft.com/office/powerpoint/2010/main" val="1234420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solidFill>
                  <a:srgbClr val="C00000"/>
                </a:solidFill>
                <a:effectLst>
                  <a:outerShdw blurRad="38100" dist="38100" dir="2700000" algn="tl">
                    <a:srgbClr val="000000">
                      <a:alpha val="43137"/>
                    </a:srgbClr>
                  </a:outerShdw>
                </a:effectLst>
              </a:rPr>
              <a:t>Education &amp; </a:t>
            </a:r>
            <a:r>
              <a:rPr lang="en-US" sz="3200" dirty="0" smtClean="0">
                <a:solidFill>
                  <a:srgbClr val="C00000"/>
                </a:solidFill>
                <a:effectLst>
                  <a:outerShdw blurRad="38100" dist="38100" dir="2700000" algn="tl">
                    <a:srgbClr val="000000">
                      <a:alpha val="43137"/>
                    </a:srgbClr>
                  </a:outerShdw>
                </a:effectLst>
              </a:rPr>
              <a:t>				WIP/PBA</a:t>
            </a:r>
            <a:br>
              <a:rPr lang="en-US" sz="3200" dirty="0" smtClean="0">
                <a:solidFill>
                  <a:srgbClr val="C00000"/>
                </a:solidFill>
                <a:effectLst>
                  <a:outerShdw blurRad="38100" dist="38100" dir="2700000" algn="tl">
                    <a:srgbClr val="000000">
                      <a:alpha val="43137"/>
                    </a:srgbClr>
                  </a:outerShdw>
                </a:effectLst>
              </a:rPr>
            </a:br>
            <a:r>
              <a:rPr lang="en-US" sz="3200" dirty="0" smtClean="0">
                <a:solidFill>
                  <a:srgbClr val="C00000"/>
                </a:solidFill>
                <a:effectLst>
                  <a:outerShdw blurRad="38100" dist="38100" dir="2700000" algn="tl">
                    <a:srgbClr val="000000">
                      <a:alpha val="43137"/>
                    </a:srgbClr>
                  </a:outerShdw>
                </a:effectLst>
              </a:rPr>
              <a:t>Action Issues </a:t>
            </a:r>
            <a:r>
              <a:rPr lang="en-US" sz="2400" dirty="0" err="1" smtClean="0">
                <a:solidFill>
                  <a:srgbClr val="C00000"/>
                </a:solidFill>
                <a:effectLst>
                  <a:outerShdw blurRad="38100" dist="38100" dir="2700000" algn="tl">
                    <a:srgbClr val="000000">
                      <a:alpha val="43137"/>
                    </a:srgbClr>
                  </a:outerShdw>
                </a:effectLst>
              </a:rPr>
              <a:t>con’t</a:t>
            </a:r>
            <a:endParaRPr lang="en-US" sz="3200" dirty="0"/>
          </a:p>
        </p:txBody>
      </p:sp>
      <p:sp>
        <p:nvSpPr>
          <p:cNvPr id="4" name="Text Placeholder 3"/>
          <p:cNvSpPr>
            <a:spLocks noGrp="1"/>
          </p:cNvSpPr>
          <p:nvPr>
            <p:ph type="body" idx="1"/>
          </p:nvPr>
        </p:nvSpPr>
        <p:spPr/>
        <p:txBody>
          <a:bodyPr/>
          <a:lstStyle/>
          <a:p>
            <a:endParaRPr lang="en-US"/>
          </a:p>
        </p:txBody>
      </p:sp>
      <p:sp>
        <p:nvSpPr>
          <p:cNvPr id="5" name="Text Placeholder 4"/>
          <p:cNvSpPr>
            <a:spLocks noGrp="1"/>
          </p:cNvSpPr>
          <p:nvPr>
            <p:ph type="body" sz="half" idx="3"/>
          </p:nvPr>
        </p:nvSpPr>
        <p:spPr/>
        <p:txBody>
          <a:bodyPr/>
          <a:lstStyle/>
          <a:p>
            <a:endParaRPr lang="en-US"/>
          </a:p>
        </p:txBody>
      </p:sp>
      <p:sp>
        <p:nvSpPr>
          <p:cNvPr id="2" name="Content Placeholder 1"/>
          <p:cNvSpPr>
            <a:spLocks noGrp="1"/>
          </p:cNvSpPr>
          <p:nvPr>
            <p:ph sz="quarter" idx="2"/>
          </p:nvPr>
        </p:nvSpPr>
        <p:spPr/>
        <p:txBody>
          <a:bodyPr>
            <a:normAutofit fontScale="92500" lnSpcReduction="20000"/>
          </a:bodyPr>
          <a:lstStyle/>
          <a:p>
            <a:r>
              <a:rPr lang="en-US" sz="3200" dirty="0" smtClean="0"/>
              <a:t>More published information on best practices for firms to improve diversity.</a:t>
            </a:r>
          </a:p>
          <a:p>
            <a:pPr lvl="1"/>
            <a:r>
              <a:rPr lang="en-US" sz="2400" dirty="0"/>
              <a:t>Alternative billing &amp; pay arrangements.</a:t>
            </a:r>
          </a:p>
          <a:p>
            <a:pPr lvl="1"/>
            <a:r>
              <a:rPr lang="en-US" sz="2400" dirty="0"/>
              <a:t>Internal mentoring &amp; support programs.</a:t>
            </a:r>
          </a:p>
          <a:p>
            <a:pPr lvl="1"/>
            <a:r>
              <a:rPr lang="en-US" sz="2400" dirty="0" smtClean="0"/>
              <a:t>Flextime/part-time/family </a:t>
            </a:r>
            <a:r>
              <a:rPr lang="en-US" sz="2400" dirty="0"/>
              <a:t>friendly work hours</a:t>
            </a:r>
            <a:r>
              <a:rPr lang="en-US" sz="2400" dirty="0" smtClean="0"/>
              <a:t>.</a:t>
            </a:r>
            <a:endParaRPr lang="en-US" sz="2800" dirty="0" smtClean="0"/>
          </a:p>
          <a:p>
            <a:pPr marL="393192" lvl="1" indent="0">
              <a:buNone/>
            </a:pPr>
            <a:endParaRPr lang="en-US" sz="2800" dirty="0" smtClean="0"/>
          </a:p>
          <a:p>
            <a:pPr lvl="1"/>
            <a:endParaRPr lang="en-US" sz="2400" dirty="0" smtClean="0"/>
          </a:p>
          <a:p>
            <a:pPr lvl="1"/>
            <a:endParaRPr lang="en-US" sz="2400" dirty="0"/>
          </a:p>
        </p:txBody>
      </p:sp>
      <p:sp>
        <p:nvSpPr>
          <p:cNvPr id="6" name="Content Placeholder 5"/>
          <p:cNvSpPr>
            <a:spLocks noGrp="1"/>
          </p:cNvSpPr>
          <p:nvPr>
            <p:ph sz="quarter" idx="4"/>
          </p:nvPr>
        </p:nvSpPr>
        <p:spPr/>
        <p:txBody>
          <a:bodyPr>
            <a:normAutofit fontScale="92500" lnSpcReduction="10000"/>
          </a:bodyPr>
          <a:lstStyle/>
          <a:p>
            <a:r>
              <a:rPr lang="en-US" b="1" dirty="0" smtClean="0"/>
              <a:t>WIP website, Public Resources Button</a:t>
            </a:r>
          </a:p>
          <a:p>
            <a:pPr lvl="1"/>
            <a:r>
              <a:rPr lang="en-US" sz="2200" dirty="0"/>
              <a:t>Model Policies for Alternative Work Schedules</a:t>
            </a:r>
          </a:p>
          <a:p>
            <a:pPr lvl="1"/>
            <a:r>
              <a:rPr lang="en-US" sz="2200" dirty="0"/>
              <a:t>Proposed Alternative Work Arrangement Policies</a:t>
            </a:r>
          </a:p>
          <a:p>
            <a:pPr lvl="1"/>
            <a:r>
              <a:rPr lang="en-US" sz="2200" dirty="0"/>
              <a:t>Women in the Profession Report Cards</a:t>
            </a:r>
          </a:p>
          <a:p>
            <a:pPr lvl="1"/>
            <a:endParaRPr lang="en-US" dirty="0" smtClean="0"/>
          </a:p>
          <a:p>
            <a:r>
              <a:rPr lang="en-US" b="1" dirty="0" smtClean="0"/>
              <a:t>20</a:t>
            </a:r>
            <a:r>
              <a:rPr lang="en-US" b="1" baseline="30000" dirty="0" smtClean="0"/>
              <a:t>th</a:t>
            </a:r>
            <a:r>
              <a:rPr lang="en-US" b="1" dirty="0" smtClean="0"/>
              <a:t> Annual Conference </a:t>
            </a:r>
            <a:r>
              <a:rPr lang="en-US" b="1" dirty="0" err="1" smtClean="0"/>
              <a:t>Coursebook</a:t>
            </a:r>
            <a:endParaRPr lang="en-US" b="1" dirty="0" smtClean="0"/>
          </a:p>
          <a:p>
            <a:pPr lvl="1"/>
            <a:endParaRPr lang="en-US" dirty="0"/>
          </a:p>
        </p:txBody>
      </p:sp>
    </p:spTree>
    <p:extLst>
      <p:ext uri="{BB962C8B-B14F-4D97-AF65-F5344CB8AC3E}">
        <p14:creationId xmlns:p14="http://schemas.microsoft.com/office/powerpoint/2010/main" val="689152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43000"/>
            <a:ext cx="8229600" cy="4724400"/>
          </a:xfrm>
        </p:spPr>
        <p:txBody>
          <a:bodyPr>
            <a:noAutofit/>
          </a:bodyPr>
          <a:lstStyle/>
          <a:p>
            <a:pPr marL="109728" indent="0">
              <a:buNone/>
            </a:pPr>
            <a:r>
              <a:rPr lang="en-US" sz="2800" dirty="0" smtClean="0"/>
              <a:t>The </a:t>
            </a:r>
            <a:r>
              <a:rPr lang="en-US" sz="2800" dirty="0"/>
              <a:t>mission of the </a:t>
            </a:r>
            <a:r>
              <a:rPr lang="en-US" sz="2800" dirty="0" smtClean="0"/>
              <a:t>PBA WIP Diversity </a:t>
            </a:r>
            <a:r>
              <a:rPr lang="en-US" sz="2800" dirty="0"/>
              <a:t>Committee </a:t>
            </a:r>
            <a:r>
              <a:rPr lang="en-US" sz="2800" dirty="0" smtClean="0"/>
              <a:t>is </a:t>
            </a:r>
            <a:r>
              <a:rPr lang="en-US" sz="2800" dirty="0"/>
              <a:t>to explore ways to encourage women of all backgrounds to join and be active in the WIP and the PBA and to meet their unique needs in the </a:t>
            </a:r>
            <a:r>
              <a:rPr lang="en-US" sz="2800" dirty="0" smtClean="0"/>
              <a:t>profession </a:t>
            </a:r>
            <a:r>
              <a:rPr lang="en-US" sz="2800" dirty="0"/>
              <a:t>… to create a culture within the WIP and the PBA that effectively values diversity and fosters inclusion … and to promote the full and equal participation of women of all backgrounds in the WIP, the PBA, the legal profession and the justice system in general</a:t>
            </a:r>
            <a:r>
              <a:rPr lang="en-US" sz="2800" dirty="0" smtClean="0"/>
              <a:t>.</a:t>
            </a:r>
            <a:endParaRPr lang="en-US" sz="2800" dirty="0"/>
          </a:p>
        </p:txBody>
      </p:sp>
      <p:sp>
        <p:nvSpPr>
          <p:cNvPr id="3" name="Title 2"/>
          <p:cNvSpPr>
            <a:spLocks noGrp="1"/>
          </p:cNvSpPr>
          <p:nvPr>
            <p:ph type="title"/>
          </p:nvPr>
        </p:nvSpPr>
        <p:spPr>
          <a:xfrm>
            <a:off x="533400" y="274638"/>
            <a:ext cx="8153400" cy="868362"/>
          </a:xfrm>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Committee Mission Statement</a:t>
            </a:r>
            <a:endParaRPr lang="en-US" sz="32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3555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200" dirty="0" smtClean="0">
                <a:solidFill>
                  <a:srgbClr val="C00000"/>
                </a:solidFill>
              </a:rPr>
              <a:t>Education &amp;			WIP/PBA/PBI</a:t>
            </a:r>
            <a:br>
              <a:rPr lang="en-US" sz="3200" dirty="0" smtClean="0">
                <a:solidFill>
                  <a:srgbClr val="C00000"/>
                </a:solidFill>
              </a:rPr>
            </a:br>
            <a:r>
              <a:rPr lang="en-US" sz="3200" dirty="0" smtClean="0">
                <a:solidFill>
                  <a:srgbClr val="C00000"/>
                </a:solidFill>
              </a:rPr>
              <a:t>Action Issues </a:t>
            </a:r>
            <a:r>
              <a:rPr lang="en-US" sz="2400" dirty="0" err="1" smtClean="0">
                <a:solidFill>
                  <a:srgbClr val="C00000"/>
                </a:solidFill>
              </a:rPr>
              <a:t>con’t</a:t>
            </a:r>
            <a:endParaRPr lang="en-US" sz="3200" dirty="0">
              <a:solidFill>
                <a:srgbClr val="C00000"/>
              </a:solidFill>
            </a:endParaRPr>
          </a:p>
        </p:txBody>
      </p:sp>
      <p:sp>
        <p:nvSpPr>
          <p:cNvPr id="8" name="Text Placeholder 7"/>
          <p:cNvSpPr>
            <a:spLocks noGrp="1"/>
          </p:cNvSpPr>
          <p:nvPr>
            <p:ph type="body" idx="1"/>
          </p:nvPr>
        </p:nvSpPr>
        <p:spPr/>
        <p:txBody>
          <a:bodyPr/>
          <a:lstStyle/>
          <a:p>
            <a:endParaRPr lang="en-US"/>
          </a:p>
        </p:txBody>
      </p:sp>
      <p:sp>
        <p:nvSpPr>
          <p:cNvPr id="10" name="Text Placeholder 9"/>
          <p:cNvSpPr>
            <a:spLocks noGrp="1"/>
          </p:cNvSpPr>
          <p:nvPr>
            <p:ph type="body" sz="half" idx="3"/>
          </p:nvPr>
        </p:nvSpPr>
        <p:spPr/>
        <p:txBody>
          <a:bodyPr/>
          <a:lstStyle/>
          <a:p>
            <a:endParaRPr lang="en-US"/>
          </a:p>
        </p:txBody>
      </p:sp>
      <p:sp>
        <p:nvSpPr>
          <p:cNvPr id="9" name="Content Placeholder 8"/>
          <p:cNvSpPr>
            <a:spLocks noGrp="1"/>
          </p:cNvSpPr>
          <p:nvPr>
            <p:ph sz="quarter" idx="2"/>
          </p:nvPr>
        </p:nvSpPr>
        <p:spPr/>
        <p:txBody>
          <a:bodyPr/>
          <a:lstStyle/>
          <a:p>
            <a:r>
              <a:rPr lang="en-US" dirty="0"/>
              <a:t>Mandate </a:t>
            </a:r>
            <a:r>
              <a:rPr lang="en-US" dirty="0" smtClean="0"/>
              <a:t>consideration/ inclusion </a:t>
            </a:r>
            <a:r>
              <a:rPr lang="en-US" dirty="0"/>
              <a:t>of people of diverse backgrounds on panels</a:t>
            </a:r>
            <a:r>
              <a:rPr lang="en-US" dirty="0" smtClean="0"/>
              <a:t>.</a:t>
            </a:r>
          </a:p>
          <a:p>
            <a:pPr marL="109728" indent="0">
              <a:buNone/>
            </a:pPr>
            <a:endParaRPr lang="en-US" dirty="0"/>
          </a:p>
          <a:p>
            <a:r>
              <a:rPr lang="en-US" dirty="0"/>
              <a:t>Hold a symposium on diversity &amp; staff panels with diverse speakers.</a:t>
            </a:r>
          </a:p>
          <a:p>
            <a:endParaRPr lang="en-US" dirty="0"/>
          </a:p>
        </p:txBody>
      </p:sp>
      <p:sp>
        <p:nvSpPr>
          <p:cNvPr id="11" name="Content Placeholder 10"/>
          <p:cNvSpPr>
            <a:spLocks noGrp="1"/>
          </p:cNvSpPr>
          <p:nvPr>
            <p:ph sz="quarter" idx="4"/>
          </p:nvPr>
        </p:nvSpPr>
        <p:spPr/>
        <p:txBody>
          <a:bodyPr/>
          <a:lstStyle/>
          <a:p>
            <a:r>
              <a:rPr lang="en-US" dirty="0" smtClean="0"/>
              <a:t>PBA Diversity Team encouraging inclusion.</a:t>
            </a:r>
          </a:p>
          <a:p>
            <a:r>
              <a:rPr lang="en-US" dirty="0" smtClean="0"/>
              <a:t>PBI adopting encouragement of inclusion of diversity on panels.</a:t>
            </a:r>
          </a:p>
          <a:p>
            <a:r>
              <a:rPr lang="en-US" dirty="0" smtClean="0"/>
              <a:t>WIP’s 20</a:t>
            </a:r>
            <a:r>
              <a:rPr lang="en-US" baseline="30000" dirty="0" smtClean="0"/>
              <a:t>th</a:t>
            </a:r>
            <a:r>
              <a:rPr lang="en-US" dirty="0" smtClean="0"/>
              <a:t> Annual Conference as a start to follow-up on the survey.</a:t>
            </a:r>
            <a:endParaRPr lang="en-US" dirty="0"/>
          </a:p>
        </p:txBody>
      </p:sp>
    </p:spTree>
    <p:extLst>
      <p:ext uri="{BB962C8B-B14F-4D97-AF65-F5344CB8AC3E}">
        <p14:creationId xmlns:p14="http://schemas.microsoft.com/office/powerpoint/2010/main" val="132912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Education &amp; 			WIP/PBA</a:t>
            </a:r>
            <a:br>
              <a:rPr lang="en-US" sz="3200" dirty="0" smtClean="0">
                <a:solidFill>
                  <a:srgbClr val="C00000"/>
                </a:solidFill>
                <a:effectLst>
                  <a:outerShdw blurRad="38100" dist="38100" dir="2700000" algn="tl">
                    <a:srgbClr val="000000">
                      <a:alpha val="43137"/>
                    </a:srgbClr>
                  </a:outerShdw>
                </a:effectLst>
              </a:rPr>
            </a:br>
            <a:r>
              <a:rPr lang="en-US" sz="3200" dirty="0" smtClean="0">
                <a:solidFill>
                  <a:srgbClr val="C00000"/>
                </a:solidFill>
                <a:effectLst>
                  <a:outerShdw blurRad="38100" dist="38100" dir="2700000" algn="tl">
                    <a:srgbClr val="000000">
                      <a:alpha val="43137"/>
                    </a:srgbClr>
                  </a:outerShdw>
                </a:effectLst>
              </a:rPr>
              <a:t>Action Issues </a:t>
            </a:r>
            <a:r>
              <a:rPr lang="en-US" sz="24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p:txBody>
          <a:bodyPr/>
          <a:lstStyle/>
          <a:p>
            <a:endParaRPr lang="en-US"/>
          </a:p>
        </p:txBody>
      </p:sp>
      <p:sp>
        <p:nvSpPr>
          <p:cNvPr id="5" name="Text Placeholder 4"/>
          <p:cNvSpPr>
            <a:spLocks noGrp="1"/>
          </p:cNvSpPr>
          <p:nvPr>
            <p:ph type="body" sz="half" idx="3"/>
          </p:nvPr>
        </p:nvSpPr>
        <p:spPr/>
        <p:txBody>
          <a:bodyPr/>
          <a:lstStyle/>
          <a:p>
            <a:endParaRPr lang="en-US"/>
          </a:p>
        </p:txBody>
      </p:sp>
      <p:sp>
        <p:nvSpPr>
          <p:cNvPr id="2" name="Content Placeholder 1"/>
          <p:cNvSpPr>
            <a:spLocks noGrp="1"/>
          </p:cNvSpPr>
          <p:nvPr>
            <p:ph sz="quarter" idx="2"/>
          </p:nvPr>
        </p:nvSpPr>
        <p:spPr/>
        <p:txBody>
          <a:bodyPr>
            <a:normAutofit lnSpcReduction="10000"/>
          </a:bodyPr>
          <a:lstStyle/>
          <a:p>
            <a:r>
              <a:rPr lang="en-US" sz="2800" dirty="0" smtClean="0"/>
              <a:t>Stereotyping of women by relegating them to particular areas of law – family law.</a:t>
            </a:r>
          </a:p>
          <a:p>
            <a:r>
              <a:rPr lang="en-US" sz="2800" dirty="0" smtClean="0"/>
              <a:t>Need to break down male dominated areas of practice.</a:t>
            </a:r>
          </a:p>
          <a:p>
            <a:r>
              <a:rPr lang="en-US" sz="2800" dirty="0" smtClean="0"/>
              <a:t>Equal Pay.</a:t>
            </a:r>
          </a:p>
          <a:p>
            <a:endParaRPr lang="en-US" sz="2800" dirty="0"/>
          </a:p>
        </p:txBody>
      </p:sp>
      <p:sp>
        <p:nvSpPr>
          <p:cNvPr id="6" name="Content Placeholder 5"/>
          <p:cNvSpPr>
            <a:spLocks noGrp="1"/>
          </p:cNvSpPr>
          <p:nvPr>
            <p:ph sz="quarter" idx="4"/>
          </p:nvPr>
        </p:nvSpPr>
        <p:spPr/>
        <p:txBody>
          <a:bodyPr>
            <a:normAutofit lnSpcReduction="10000"/>
          </a:bodyPr>
          <a:lstStyle/>
          <a:p>
            <a:r>
              <a:rPr lang="en-US" sz="2600" dirty="0" smtClean="0"/>
              <a:t>WIP Report Card</a:t>
            </a:r>
          </a:p>
          <a:p>
            <a:r>
              <a:rPr lang="en-US" sz="2600" dirty="0"/>
              <a:t>WIP Honor Roll of Legal Organizations Welcoming to </a:t>
            </a:r>
            <a:r>
              <a:rPr lang="en-US" sz="2600" dirty="0" smtClean="0"/>
              <a:t>Women</a:t>
            </a:r>
          </a:p>
          <a:p>
            <a:r>
              <a:rPr lang="en-US" sz="2600" dirty="0"/>
              <a:t> Anne X. </a:t>
            </a:r>
            <a:r>
              <a:rPr lang="en-US" sz="2600" dirty="0" err="1"/>
              <a:t>Alpern</a:t>
            </a:r>
            <a:r>
              <a:rPr lang="en-US" sz="2600" dirty="0"/>
              <a:t> Award</a:t>
            </a:r>
          </a:p>
          <a:p>
            <a:r>
              <a:rPr lang="en-US" sz="2600" dirty="0"/>
              <a:t>Lynette Norton </a:t>
            </a:r>
            <a:r>
              <a:rPr lang="en-US" sz="2600" dirty="0" smtClean="0"/>
              <a:t>Award</a:t>
            </a:r>
          </a:p>
          <a:p>
            <a:r>
              <a:rPr lang="en-US" sz="2600" dirty="0" smtClean="0"/>
              <a:t>WIP Diversity Committee</a:t>
            </a:r>
            <a:endParaRPr lang="en-US" sz="2600" dirty="0"/>
          </a:p>
          <a:p>
            <a:endParaRPr lang="en-US" sz="2800" dirty="0"/>
          </a:p>
          <a:p>
            <a:endParaRPr lang="en-US" sz="2800" dirty="0"/>
          </a:p>
        </p:txBody>
      </p:sp>
    </p:spTree>
    <p:extLst>
      <p:ext uri="{BB962C8B-B14F-4D97-AF65-F5344CB8AC3E}">
        <p14:creationId xmlns:p14="http://schemas.microsoft.com/office/powerpoint/2010/main" val="3528145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200" dirty="0">
                <a:solidFill>
                  <a:srgbClr val="C00000"/>
                </a:solidFill>
                <a:effectLst>
                  <a:outerShdw blurRad="38100" dist="38100" dir="2700000" algn="tl">
                    <a:srgbClr val="000000">
                      <a:alpha val="43137"/>
                    </a:srgbClr>
                  </a:outerShdw>
                </a:effectLst>
              </a:rPr>
              <a:t>Education &amp; 			WIP/PBA</a:t>
            </a:r>
            <a:br>
              <a:rPr lang="en-US" sz="3200" dirty="0">
                <a:solidFill>
                  <a:srgbClr val="C00000"/>
                </a:solidFill>
                <a:effectLst>
                  <a:outerShdw blurRad="38100" dist="38100" dir="2700000" algn="tl">
                    <a:srgbClr val="000000">
                      <a:alpha val="43137"/>
                    </a:srgbClr>
                  </a:outerShdw>
                </a:effectLst>
              </a:rPr>
            </a:br>
            <a:r>
              <a:rPr lang="en-US" sz="3200" dirty="0">
                <a:solidFill>
                  <a:srgbClr val="C00000"/>
                </a:solidFill>
                <a:effectLst>
                  <a:outerShdw blurRad="38100" dist="38100" dir="2700000" algn="tl">
                    <a:srgbClr val="000000">
                      <a:alpha val="43137"/>
                    </a:srgbClr>
                  </a:outerShdw>
                </a:effectLst>
              </a:rPr>
              <a:t>Action Issues </a:t>
            </a:r>
            <a:r>
              <a:rPr lang="en-US" sz="2400" dirty="0" err="1">
                <a:solidFill>
                  <a:srgbClr val="C00000"/>
                </a:solidFill>
                <a:effectLst>
                  <a:outerShdw blurRad="38100" dist="38100" dir="2700000" algn="tl">
                    <a:srgbClr val="000000">
                      <a:alpha val="43137"/>
                    </a:srgbClr>
                  </a:outerShdw>
                </a:effectLst>
              </a:rPr>
              <a:t>con’t</a:t>
            </a:r>
            <a:endParaRPr lang="en-US" sz="3200" dirty="0"/>
          </a:p>
        </p:txBody>
      </p:sp>
      <p:sp>
        <p:nvSpPr>
          <p:cNvPr id="8" name="Text Placeholder 7"/>
          <p:cNvSpPr>
            <a:spLocks noGrp="1"/>
          </p:cNvSpPr>
          <p:nvPr>
            <p:ph type="body" idx="1"/>
          </p:nvPr>
        </p:nvSpPr>
        <p:spPr/>
        <p:txBody>
          <a:bodyPr/>
          <a:lstStyle/>
          <a:p>
            <a:endParaRPr lang="en-US"/>
          </a:p>
        </p:txBody>
      </p:sp>
      <p:sp>
        <p:nvSpPr>
          <p:cNvPr id="10" name="Text Placeholder 9"/>
          <p:cNvSpPr>
            <a:spLocks noGrp="1"/>
          </p:cNvSpPr>
          <p:nvPr>
            <p:ph type="body" sz="half" idx="3"/>
          </p:nvPr>
        </p:nvSpPr>
        <p:spPr/>
        <p:txBody>
          <a:bodyPr/>
          <a:lstStyle/>
          <a:p>
            <a:endParaRPr lang="en-US"/>
          </a:p>
        </p:txBody>
      </p:sp>
      <p:sp>
        <p:nvSpPr>
          <p:cNvPr id="9" name="Content Placeholder 8"/>
          <p:cNvSpPr>
            <a:spLocks noGrp="1"/>
          </p:cNvSpPr>
          <p:nvPr>
            <p:ph sz="quarter" idx="2"/>
          </p:nvPr>
        </p:nvSpPr>
        <p:spPr/>
        <p:txBody>
          <a:bodyPr>
            <a:normAutofit lnSpcReduction="10000"/>
          </a:bodyPr>
          <a:lstStyle/>
          <a:p>
            <a:r>
              <a:rPr lang="en-US" dirty="0"/>
              <a:t>Harassment &amp; discrimination against women – Perception that legal community finds this acceptable.</a:t>
            </a:r>
          </a:p>
          <a:p>
            <a:r>
              <a:rPr lang="en-US" dirty="0"/>
              <a:t>Greater outreach and education on the importance of diversity throughout the bar associations, especially in rural areas.</a:t>
            </a:r>
          </a:p>
          <a:p>
            <a:endParaRPr lang="en-US" dirty="0"/>
          </a:p>
        </p:txBody>
      </p:sp>
      <p:sp>
        <p:nvSpPr>
          <p:cNvPr id="11" name="Content Placeholder 10"/>
          <p:cNvSpPr>
            <a:spLocks noGrp="1"/>
          </p:cNvSpPr>
          <p:nvPr>
            <p:ph sz="quarter" idx="4"/>
          </p:nvPr>
        </p:nvSpPr>
        <p:spPr/>
        <p:txBody>
          <a:bodyPr>
            <a:normAutofit/>
          </a:bodyPr>
          <a:lstStyle/>
          <a:p>
            <a:r>
              <a:rPr lang="en-US" sz="2800" dirty="0" smtClean="0"/>
              <a:t>WIP Committees, Annual &amp; Mid-Year meetings, Fall retreat, Awards, Report Card, </a:t>
            </a:r>
            <a:r>
              <a:rPr lang="en-US" sz="2800" i="1" dirty="0" smtClean="0"/>
              <a:t>Voices &amp; Views, </a:t>
            </a:r>
            <a:r>
              <a:rPr lang="en-US" sz="2800" dirty="0" err="1" smtClean="0"/>
              <a:t>ListServe</a:t>
            </a:r>
            <a:endParaRPr lang="en-US" sz="2800" dirty="0" smtClean="0"/>
          </a:p>
          <a:p>
            <a:endParaRPr lang="en-US" sz="2800" dirty="0" smtClean="0"/>
          </a:p>
          <a:p>
            <a:r>
              <a:rPr lang="en-US" sz="2800" dirty="0" smtClean="0"/>
              <a:t>PBA Diversity Team</a:t>
            </a:r>
            <a:endParaRPr lang="en-US" sz="2800" dirty="0"/>
          </a:p>
        </p:txBody>
      </p:sp>
    </p:spTree>
    <p:extLst>
      <p:ext uri="{BB962C8B-B14F-4D97-AF65-F5344CB8AC3E}">
        <p14:creationId xmlns:p14="http://schemas.microsoft.com/office/powerpoint/2010/main" val="16156257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fontScale="92500" lnSpcReduction="20000"/>
          </a:bodyPr>
          <a:lstStyle/>
          <a:p>
            <a:endParaRPr lang="en-US" b="1" dirty="0" smtClean="0"/>
          </a:p>
          <a:p>
            <a:r>
              <a:rPr lang="en-US" sz="2800" dirty="0" smtClean="0"/>
              <a:t>WIP </a:t>
            </a:r>
            <a:r>
              <a:rPr lang="en-US" sz="2800" dirty="0"/>
              <a:t>annually recognizes PA law firms for their commitment to the advancement of women. In 2009 the Commission established its Honor Roll of Legal Organizations welcoming to Women Professionals which honors PA firms, corporate law departments or other organizations providing legal services either public or private, that have instituted programs or initiatives that help women lawyers continue and advance in their careers while maintaining a work/life balance. Since its inception more than 18 firms, legal organizations and in-house legal departments have been named to the annual list.</a:t>
            </a:r>
          </a:p>
          <a:p>
            <a:endParaRPr lang="en-US" dirty="0"/>
          </a:p>
        </p:txBody>
      </p:sp>
      <p:sp>
        <p:nvSpPr>
          <p:cNvPr id="3" name="Title 2"/>
          <p:cNvSpPr>
            <a:spLocks noGrp="1"/>
          </p:cNvSpPr>
          <p:nvPr>
            <p:ph type="title"/>
          </p:nvPr>
        </p:nvSpPr>
        <p:spPr>
          <a:xfrm>
            <a:off x="457200" y="274638"/>
            <a:ext cx="8229600" cy="868362"/>
          </a:xfrm>
          <a:ln>
            <a:solidFill>
              <a:schemeClr val="accent1"/>
            </a:solidFill>
          </a:ln>
        </p:spPr>
        <p:txBody>
          <a:bodyPr>
            <a:normAutofit/>
          </a:bodyPr>
          <a:lstStyle/>
          <a:p>
            <a:pPr algn="ctr"/>
            <a:r>
              <a:rPr lang="en-US" sz="3200" dirty="0" smtClean="0">
                <a:solidFill>
                  <a:srgbClr val="C00000"/>
                </a:solidFill>
                <a:effectLst>
                  <a:outerShdw blurRad="38100" dist="38100" dir="2700000" algn="tl">
                    <a:srgbClr val="000000">
                      <a:alpha val="43137"/>
                    </a:srgbClr>
                  </a:outerShdw>
                </a:effectLst>
              </a:rPr>
              <a:t>WIP Awards – Honor Roll</a:t>
            </a:r>
            <a:endParaRPr lang="en-US" sz="32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16462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Recognizes a female member of the PA Bar who practices or conducts professional activity primarily in Pennsylvania, has had a significant professional impact in Pennsylvania having demonstrated leadership in her law-related profession and her community and </a:t>
            </a:r>
            <a:r>
              <a:rPr lang="en-US" b="1" dirty="0"/>
              <a:t>having practiced mentoring activities </a:t>
            </a:r>
            <a:r>
              <a:rPr lang="en-US" dirty="0"/>
              <a:t>and have </a:t>
            </a:r>
            <a:r>
              <a:rPr lang="en-US" b="1" dirty="0"/>
              <a:t>engaged in significant activities on behalf of women in the profession</a:t>
            </a:r>
            <a:r>
              <a:rPr lang="en-US" dirty="0"/>
              <a:t>.</a:t>
            </a:r>
          </a:p>
          <a:p>
            <a:endParaRPr lang="en-US" dirty="0"/>
          </a:p>
        </p:txBody>
      </p:sp>
      <p:sp>
        <p:nvSpPr>
          <p:cNvPr id="4" name="Title 3"/>
          <p:cNvSpPr>
            <a:spLocks noGrp="1"/>
          </p:cNvSpPr>
          <p:nvPr>
            <p:ph type="title"/>
          </p:nvPr>
        </p:nvSpPr>
        <p:spPr/>
        <p:txBody>
          <a:bodyPr>
            <a:normAutofit/>
          </a:bodyPr>
          <a:lstStyle/>
          <a:p>
            <a:pPr algn="ctr"/>
            <a:r>
              <a:rPr lang="en-US" sz="3200" dirty="0">
                <a:solidFill>
                  <a:srgbClr val="C00000"/>
                </a:solidFill>
                <a:effectLst>
                  <a:outerShdw blurRad="38100" dist="38100" dir="2700000" algn="tl">
                    <a:srgbClr val="000000">
                      <a:alpha val="43137"/>
                    </a:srgbClr>
                  </a:outerShdw>
                </a:effectLst>
              </a:rPr>
              <a:t>WIP </a:t>
            </a:r>
            <a:r>
              <a:rPr lang="en-US" sz="3200" dirty="0" smtClean="0">
                <a:solidFill>
                  <a:srgbClr val="C00000"/>
                </a:solidFill>
                <a:effectLst>
                  <a:outerShdw blurRad="38100" dist="38100" dir="2700000" algn="tl">
                    <a:srgbClr val="000000">
                      <a:alpha val="43137"/>
                    </a:srgbClr>
                  </a:outerShdw>
                </a:effectLst>
              </a:rPr>
              <a:t>Awards </a:t>
            </a:r>
            <a:r>
              <a:rPr lang="en-US" sz="2400" dirty="0" err="1" smtClean="0">
                <a:solidFill>
                  <a:srgbClr val="C00000"/>
                </a:solidFill>
                <a:effectLst>
                  <a:outerShdw blurRad="38100" dist="38100" dir="2700000" algn="tl">
                    <a:srgbClr val="000000">
                      <a:alpha val="43137"/>
                    </a:srgbClr>
                  </a:outerShdw>
                </a:effectLst>
              </a:rPr>
              <a:t>con’t</a:t>
            </a:r>
            <a:r>
              <a:rPr lang="en-US" sz="2400" dirty="0" smtClean="0">
                <a:solidFill>
                  <a:srgbClr val="C00000"/>
                </a:solidFill>
                <a:effectLst>
                  <a:outerShdw blurRad="38100" dist="38100" dir="2700000" algn="tl">
                    <a:srgbClr val="000000">
                      <a:alpha val="43137"/>
                    </a:srgbClr>
                  </a:outerShdw>
                </a:effectLst>
              </a:rPr>
              <a:t>  </a:t>
            </a:r>
            <a:r>
              <a:rPr lang="en-US" sz="3200" dirty="0" smtClean="0">
                <a:solidFill>
                  <a:srgbClr val="C00000"/>
                </a:solidFill>
                <a:effectLst>
                  <a:outerShdw blurRad="38100" dist="38100" dir="2700000" algn="tl">
                    <a:srgbClr val="000000">
                      <a:alpha val="43137"/>
                    </a:srgbClr>
                  </a:outerShdw>
                </a:effectLst>
              </a:rPr>
              <a:t>Anne </a:t>
            </a:r>
            <a:r>
              <a:rPr lang="en-US" sz="3200" dirty="0">
                <a:solidFill>
                  <a:srgbClr val="C00000"/>
                </a:solidFill>
                <a:effectLst>
                  <a:outerShdw blurRad="38100" dist="38100" dir="2700000" algn="tl">
                    <a:srgbClr val="000000">
                      <a:alpha val="43137"/>
                    </a:srgbClr>
                  </a:outerShdw>
                </a:effectLst>
              </a:rPr>
              <a:t>X. </a:t>
            </a:r>
            <a:r>
              <a:rPr lang="en-US" sz="3200" dirty="0" err="1">
                <a:solidFill>
                  <a:srgbClr val="C00000"/>
                </a:solidFill>
                <a:effectLst>
                  <a:outerShdw blurRad="38100" dist="38100" dir="2700000" algn="tl">
                    <a:srgbClr val="000000">
                      <a:alpha val="43137"/>
                    </a:srgbClr>
                  </a:outerShdw>
                </a:effectLst>
              </a:rPr>
              <a:t>Alpern</a:t>
            </a:r>
            <a:r>
              <a:rPr lang="en-US" sz="3200" dirty="0">
                <a:solidFill>
                  <a:srgbClr val="C00000"/>
                </a:solidFill>
                <a:effectLst>
                  <a:outerShdw blurRad="38100" dist="38100" dir="2700000" algn="tl">
                    <a:srgbClr val="000000">
                      <a:alpha val="43137"/>
                    </a:srgbClr>
                  </a:outerShdw>
                </a:effectLst>
              </a:rPr>
              <a:t> Award</a:t>
            </a:r>
          </a:p>
        </p:txBody>
      </p:sp>
    </p:spTree>
    <p:extLst>
      <p:ext uri="{BB962C8B-B14F-4D97-AF65-F5344CB8AC3E}">
        <p14:creationId xmlns:p14="http://schemas.microsoft.com/office/powerpoint/2010/main" val="7080399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sz="3200" dirty="0"/>
              <a:t>Recognizes a female member of the PA Bar who excels in litigation of any type </a:t>
            </a:r>
            <a:r>
              <a:rPr lang="en-US" sz="3200" b="1" dirty="0"/>
              <a:t>who has demonstrated leadership in mentoring female attorneys</a:t>
            </a:r>
            <a:r>
              <a:rPr lang="en-US" sz="3200" dirty="0"/>
              <a:t>.</a:t>
            </a:r>
          </a:p>
          <a:p>
            <a:endParaRPr lang="en-US" dirty="0"/>
          </a:p>
        </p:txBody>
      </p:sp>
      <p:sp>
        <p:nvSpPr>
          <p:cNvPr id="4" name="Title 3"/>
          <p:cNvSpPr>
            <a:spLocks noGrp="1"/>
          </p:cNvSpPr>
          <p:nvPr>
            <p:ph type="title"/>
          </p:nvPr>
        </p:nvSpPr>
        <p:spPr/>
        <p:txBody>
          <a:bodyPr>
            <a:normAutofit fontScale="90000"/>
          </a:bodyPr>
          <a:lstStyle/>
          <a:p>
            <a:pPr algn="ctr"/>
            <a:r>
              <a:rPr lang="en-US" sz="3200" dirty="0" smtClean="0">
                <a:solidFill>
                  <a:srgbClr val="C00000"/>
                </a:solidFill>
                <a:effectLst>
                  <a:outerShdw blurRad="38100" dist="38100" dir="2700000" algn="tl">
                    <a:srgbClr val="000000">
                      <a:alpha val="43137"/>
                    </a:srgbClr>
                  </a:outerShdw>
                </a:effectLst>
              </a:rPr>
              <a:t/>
            </a:r>
            <a:br>
              <a:rPr lang="en-US" sz="3200" dirty="0" smtClean="0">
                <a:solidFill>
                  <a:srgbClr val="C00000"/>
                </a:solidFill>
                <a:effectLst>
                  <a:outerShdw blurRad="38100" dist="38100" dir="2700000" algn="tl">
                    <a:srgbClr val="000000">
                      <a:alpha val="43137"/>
                    </a:srgbClr>
                  </a:outerShdw>
                </a:effectLst>
              </a:rPr>
            </a:br>
            <a:r>
              <a:rPr lang="en-US" sz="3200" dirty="0" smtClean="0">
                <a:solidFill>
                  <a:srgbClr val="C00000"/>
                </a:solidFill>
                <a:effectLst>
                  <a:outerShdw blurRad="38100" dist="38100" dir="2700000" algn="tl">
                    <a:srgbClr val="000000">
                      <a:alpha val="43137"/>
                    </a:srgbClr>
                  </a:outerShdw>
                </a:effectLst>
              </a:rPr>
              <a:t>WIP </a:t>
            </a:r>
            <a:r>
              <a:rPr lang="en-US" sz="3200" dirty="0">
                <a:solidFill>
                  <a:srgbClr val="C00000"/>
                </a:solidFill>
                <a:effectLst>
                  <a:outerShdw blurRad="38100" dist="38100" dir="2700000" algn="tl">
                    <a:srgbClr val="000000">
                      <a:alpha val="43137"/>
                    </a:srgbClr>
                  </a:outerShdw>
                </a:effectLst>
              </a:rPr>
              <a:t>Awards </a:t>
            </a:r>
            <a:r>
              <a:rPr lang="en-US" sz="2400" dirty="0" err="1" smtClean="0">
                <a:solidFill>
                  <a:srgbClr val="C00000"/>
                </a:solidFill>
                <a:effectLst>
                  <a:outerShdw blurRad="38100" dist="38100" dir="2700000" algn="tl">
                    <a:srgbClr val="000000">
                      <a:alpha val="43137"/>
                    </a:srgbClr>
                  </a:outerShdw>
                </a:effectLst>
              </a:rPr>
              <a:t>con’t</a:t>
            </a:r>
            <a:r>
              <a:rPr lang="en-US" sz="2400" dirty="0" smtClean="0">
                <a:solidFill>
                  <a:srgbClr val="C00000"/>
                </a:solidFill>
                <a:effectLst>
                  <a:outerShdw blurRad="38100" dist="38100" dir="2700000" algn="tl">
                    <a:srgbClr val="000000">
                      <a:alpha val="43137"/>
                    </a:srgbClr>
                  </a:outerShdw>
                </a:effectLst>
              </a:rPr>
              <a:t> </a:t>
            </a:r>
            <a:r>
              <a:rPr lang="en-US" sz="3200" dirty="0">
                <a:solidFill>
                  <a:srgbClr val="C00000"/>
                </a:solidFill>
                <a:effectLst>
                  <a:outerShdw blurRad="38100" dist="38100" dir="2700000" algn="tl">
                    <a:srgbClr val="000000">
                      <a:alpha val="43137"/>
                    </a:srgbClr>
                  </a:outerShdw>
                </a:effectLst>
              </a:rPr>
              <a:t>Lynette Norton Award</a:t>
            </a:r>
            <a:r>
              <a:rPr lang="en-US" sz="2400" dirty="0">
                <a:effectLst/>
              </a:rPr>
              <a:t/>
            </a:r>
            <a:br>
              <a:rPr lang="en-US" sz="2400" dirty="0">
                <a:effectLst/>
              </a:rPr>
            </a:br>
            <a:endParaRPr lang="en-US" sz="3200" dirty="0"/>
          </a:p>
        </p:txBody>
      </p:sp>
    </p:spTree>
    <p:extLst>
      <p:ext uri="{BB962C8B-B14F-4D97-AF65-F5344CB8AC3E}">
        <p14:creationId xmlns:p14="http://schemas.microsoft.com/office/powerpoint/2010/main" val="14679312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32500" lnSpcReduction="20000"/>
          </a:bodyPr>
          <a:lstStyle/>
          <a:p>
            <a:r>
              <a:rPr lang="en-US" sz="7400" dirty="0"/>
              <a:t>The PBA Diversity Team </a:t>
            </a:r>
            <a:r>
              <a:rPr lang="en-US" sz="7400" b="1" dirty="0"/>
              <a:t>establishes resources and forums for enhanced communication among PBA groups with diversity </a:t>
            </a:r>
            <a:r>
              <a:rPr lang="en-US" sz="7400" b="1" dirty="0" smtClean="0"/>
              <a:t>initiatives</a:t>
            </a:r>
            <a:r>
              <a:rPr lang="en-US" sz="7400" dirty="0" smtClean="0"/>
              <a:t>. It is </a:t>
            </a:r>
            <a:r>
              <a:rPr lang="en-US" sz="7400" dirty="0"/>
              <a:t>committed to </a:t>
            </a:r>
            <a:r>
              <a:rPr lang="en-US" sz="7400" b="1" dirty="0"/>
              <a:t>work collaboratively with PBA leadership, staff and all other PBA-related groups </a:t>
            </a:r>
            <a:r>
              <a:rPr lang="en-US" sz="7400" b="1" dirty="0" smtClean="0"/>
              <a:t>and </a:t>
            </a:r>
            <a:r>
              <a:rPr lang="en-US" sz="7400" b="1" dirty="0"/>
              <a:t>entities</a:t>
            </a:r>
            <a:r>
              <a:rPr lang="en-US" sz="7400" dirty="0"/>
              <a:t>, including the </a:t>
            </a:r>
            <a:r>
              <a:rPr lang="en-US" sz="7400" dirty="0" smtClean="0"/>
              <a:t>PA Bar </a:t>
            </a:r>
            <a:r>
              <a:rPr lang="en-US" sz="7400" dirty="0"/>
              <a:t>Foundation, the </a:t>
            </a:r>
            <a:r>
              <a:rPr lang="en-US" sz="7400" dirty="0" smtClean="0"/>
              <a:t>PA </a:t>
            </a:r>
            <a:r>
              <a:rPr lang="en-US" sz="7400" dirty="0"/>
              <a:t>Bar Insurance Fund </a:t>
            </a:r>
            <a:r>
              <a:rPr lang="en-US" sz="7400" dirty="0" smtClean="0"/>
              <a:t>and </a:t>
            </a:r>
            <a:r>
              <a:rPr lang="en-US" sz="7400" dirty="0"/>
              <a:t>Trust Fund, PABAR-PAC and the </a:t>
            </a:r>
            <a:r>
              <a:rPr lang="en-US" sz="7400" b="1" dirty="0" smtClean="0"/>
              <a:t>PBI, </a:t>
            </a:r>
            <a:r>
              <a:rPr lang="en-US" sz="7400" b="1" dirty="0"/>
              <a:t>to promote and enhance diversity</a:t>
            </a:r>
            <a:r>
              <a:rPr lang="en-US" sz="7400" dirty="0"/>
              <a:t>. </a:t>
            </a:r>
            <a:r>
              <a:rPr lang="en-US" sz="7400" b="1" dirty="0"/>
              <a:t>Each </a:t>
            </a:r>
            <a:r>
              <a:rPr lang="en-US" sz="7400" b="1" dirty="0" smtClean="0"/>
              <a:t>membe</a:t>
            </a:r>
            <a:r>
              <a:rPr lang="en-US" sz="7400" dirty="0" smtClean="0"/>
              <a:t>r </a:t>
            </a:r>
            <a:r>
              <a:rPr lang="en-US" sz="7400" dirty="0"/>
              <a:t>of the Diversity </a:t>
            </a:r>
            <a:r>
              <a:rPr lang="en-US" sz="7400" dirty="0" smtClean="0"/>
              <a:t>Team </a:t>
            </a:r>
            <a:r>
              <a:rPr lang="en-US" sz="7400" dirty="0"/>
              <a:t>(Diversity </a:t>
            </a:r>
            <a:r>
              <a:rPr lang="en-US" sz="7400" dirty="0" smtClean="0"/>
              <a:t>Ambassadors) </a:t>
            </a:r>
            <a:r>
              <a:rPr lang="en-US" sz="7400" b="1" dirty="0" smtClean="0"/>
              <a:t>works collaboratively with PBA groups to promote and enhance their existing diversity initiatives and/or assist with creating new opportunities</a:t>
            </a:r>
            <a:r>
              <a:rPr lang="en-US" sz="7400" dirty="0" smtClean="0"/>
              <a:t>. </a:t>
            </a:r>
            <a:r>
              <a:rPr lang="en-US" sz="7400" b="1" u="sng" dirty="0" smtClean="0"/>
              <a:t>WIP has a Diversity Ambassador</a:t>
            </a:r>
            <a:r>
              <a:rPr lang="en-US" sz="7400" b="1" dirty="0" smtClean="0"/>
              <a:t>.</a:t>
            </a:r>
            <a:r>
              <a:rPr lang="en-US" sz="7400" dirty="0" smtClean="0"/>
              <a:t> The </a:t>
            </a:r>
            <a:r>
              <a:rPr lang="en-US" sz="7400" dirty="0"/>
              <a:t>PBA Diversity Team </a:t>
            </a:r>
            <a:r>
              <a:rPr lang="en-US" sz="7400" dirty="0" smtClean="0"/>
              <a:t>was established </a:t>
            </a:r>
            <a:r>
              <a:rPr lang="en-US" sz="7400" dirty="0"/>
              <a:t>by </a:t>
            </a:r>
            <a:r>
              <a:rPr lang="en-US" sz="7400" dirty="0" smtClean="0"/>
              <a:t>recommendation </a:t>
            </a:r>
            <a:r>
              <a:rPr lang="en-US" sz="7400" dirty="0"/>
              <a:t>of the PBA Diversity Task Force, as unanimously approved by the PBA Board of Governors on Nov. 17, 2010.</a:t>
            </a:r>
          </a:p>
          <a:p>
            <a:endParaRPr lang="en-US" dirty="0"/>
          </a:p>
        </p:txBody>
      </p:sp>
      <p:sp>
        <p:nvSpPr>
          <p:cNvPr id="3" name="Title 2"/>
          <p:cNvSpPr>
            <a:spLocks noGrp="1"/>
          </p:cNvSpPr>
          <p:nvPr>
            <p:ph type="title"/>
          </p:nvPr>
        </p:nvSpPr>
        <p:spPr>
          <a:xfrm>
            <a:off x="533400" y="274638"/>
            <a:ext cx="8153400" cy="1020762"/>
          </a:xfrm>
        </p:spPr>
        <p:txBody>
          <a:bodyPr>
            <a:normAutofit/>
          </a:bodyPr>
          <a:lstStyle/>
          <a:p>
            <a:pPr algn="ctr"/>
            <a:r>
              <a:rPr lang="en-US" sz="3200" dirty="0" smtClean="0">
                <a:solidFill>
                  <a:srgbClr val="C00000"/>
                </a:solidFill>
                <a:effectLst>
                  <a:outerShdw blurRad="38100" dist="38100" dir="2700000" algn="tl">
                    <a:srgbClr val="000000">
                      <a:alpha val="43137"/>
                    </a:srgbClr>
                  </a:outerShdw>
                </a:effectLst>
              </a:rPr>
              <a:t>PBA Diversity Team</a:t>
            </a:r>
            <a:endParaRPr lang="en-US" sz="32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4576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lnSpcReduction="10000"/>
          </a:bodyPr>
          <a:lstStyle/>
          <a:p>
            <a:r>
              <a:rPr lang="en-US" dirty="0"/>
              <a:t>The Diversity Team is assisted in its work by </a:t>
            </a:r>
            <a:r>
              <a:rPr lang="en-US" b="1" dirty="0"/>
              <a:t>PBA Diversity </a:t>
            </a:r>
            <a:r>
              <a:rPr lang="en-US" b="1" dirty="0" smtClean="0"/>
              <a:t>Officer</a:t>
            </a:r>
            <a:r>
              <a:rPr lang="en-US" dirty="0" smtClean="0"/>
              <a:t>, Janis M. Leftridge, </a:t>
            </a:r>
            <a:r>
              <a:rPr lang="en-US" dirty="0"/>
              <a:t>who works with the Diversity Team, the PBA Board of Governors and senior staff to develop and execute the PBA's diversity programs and </a:t>
            </a:r>
            <a:r>
              <a:rPr lang="en-US" b="1" dirty="0"/>
              <a:t>works with the state's legal community to provide resources and tools in support of diversity goals, objectives and initiatives</a:t>
            </a:r>
            <a:r>
              <a:rPr lang="en-US" dirty="0" smtClean="0"/>
              <a:t>.</a:t>
            </a:r>
          </a:p>
          <a:p>
            <a:pPr marL="109728" indent="0">
              <a:buNone/>
            </a:pPr>
            <a:endParaRPr lang="en-US" dirty="0"/>
          </a:p>
          <a:p>
            <a:r>
              <a:rPr lang="en-US" dirty="0" smtClean="0"/>
              <a:t>The Diversity Officer is </a:t>
            </a:r>
            <a:r>
              <a:rPr lang="en-US" b="1" dirty="0" smtClean="0"/>
              <a:t>meeting with the local bar associations to work on improving diversity.</a:t>
            </a:r>
            <a:endParaRPr lang="en-US" b="1" dirty="0"/>
          </a:p>
        </p:txBody>
      </p:sp>
      <p:sp>
        <p:nvSpPr>
          <p:cNvPr id="3" name="Title 2"/>
          <p:cNvSpPr>
            <a:spLocks noGrp="1"/>
          </p:cNvSpPr>
          <p:nvPr>
            <p:ph type="title"/>
          </p:nvPr>
        </p:nvSpPr>
        <p:spPr/>
        <p:txBody>
          <a:bodyPr>
            <a:normAutofit/>
          </a:bodyPr>
          <a:lstStyle/>
          <a:p>
            <a:pPr algn="ctr"/>
            <a:r>
              <a:rPr lang="en-US" sz="3200" dirty="0">
                <a:solidFill>
                  <a:srgbClr val="C00000"/>
                </a:solidFill>
                <a:effectLst>
                  <a:outerShdw blurRad="38100" dist="38100" dir="2700000" algn="tl">
                    <a:srgbClr val="000000">
                      <a:alpha val="43137"/>
                    </a:srgbClr>
                  </a:outerShdw>
                </a:effectLst>
              </a:rPr>
              <a:t>PBA Diversity </a:t>
            </a:r>
            <a:r>
              <a:rPr lang="en-US" sz="3200" dirty="0" smtClean="0">
                <a:solidFill>
                  <a:srgbClr val="C00000"/>
                </a:solidFill>
                <a:effectLst>
                  <a:outerShdw blurRad="38100" dist="38100" dir="2700000" algn="tl">
                    <a:srgbClr val="000000">
                      <a:alpha val="43137"/>
                    </a:srgbClr>
                  </a:outerShdw>
                </a:effectLst>
              </a:rPr>
              <a:t>Team </a:t>
            </a:r>
            <a:r>
              <a:rPr lang="en-US" sz="2400" dirty="0" err="1" smtClean="0">
                <a:solidFill>
                  <a:srgbClr val="C00000"/>
                </a:solidFill>
                <a:effectLst>
                  <a:outerShdw blurRad="38100" dist="38100" dir="2700000" algn="tl">
                    <a:srgbClr val="000000">
                      <a:alpha val="43137"/>
                    </a:srgbClr>
                  </a:outerShdw>
                </a:effectLst>
              </a:rPr>
              <a:t>con’t</a:t>
            </a:r>
            <a:endParaRPr lang="en-US" sz="3200" dirty="0"/>
          </a:p>
        </p:txBody>
      </p:sp>
    </p:spTree>
    <p:extLst>
      <p:ext uri="{BB962C8B-B14F-4D97-AF65-F5344CB8AC3E}">
        <p14:creationId xmlns:p14="http://schemas.microsoft.com/office/powerpoint/2010/main" val="114521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sz="3200" b="1" dirty="0" smtClean="0"/>
              <a:t>Diversity includes, </a:t>
            </a:r>
            <a:r>
              <a:rPr lang="en-US" sz="3200" b="1" dirty="0"/>
              <a:t>but is not limited </a:t>
            </a:r>
            <a:r>
              <a:rPr lang="en-US" sz="3200" b="1" dirty="0" smtClean="0"/>
              <a:t>to: </a:t>
            </a:r>
          </a:p>
          <a:p>
            <a:r>
              <a:rPr lang="en-US" sz="2800" dirty="0" smtClean="0"/>
              <a:t>Race</a:t>
            </a:r>
            <a:endParaRPr lang="en-US" sz="2800" dirty="0"/>
          </a:p>
          <a:p>
            <a:r>
              <a:rPr lang="en-US" dirty="0" smtClean="0"/>
              <a:t>Ethnicity</a:t>
            </a:r>
          </a:p>
          <a:p>
            <a:r>
              <a:rPr lang="en-US" dirty="0" smtClean="0"/>
              <a:t>Religion</a:t>
            </a:r>
            <a:endParaRPr lang="en-US" dirty="0"/>
          </a:p>
          <a:p>
            <a:r>
              <a:rPr lang="en-US" dirty="0" smtClean="0"/>
              <a:t>National origin </a:t>
            </a:r>
            <a:endParaRPr lang="en-US" dirty="0"/>
          </a:p>
          <a:p>
            <a:r>
              <a:rPr lang="en-US" dirty="0" smtClean="0"/>
              <a:t>Sexual </a:t>
            </a:r>
            <a:r>
              <a:rPr lang="en-US" dirty="0"/>
              <a:t>orientation, gender identity </a:t>
            </a:r>
            <a:r>
              <a:rPr lang="en-US" dirty="0" smtClean="0"/>
              <a:t>or </a:t>
            </a:r>
          </a:p>
          <a:p>
            <a:pPr marL="109728" indent="0">
              <a:buNone/>
            </a:pPr>
            <a:r>
              <a:rPr lang="en-US" dirty="0" smtClean="0"/>
              <a:t>	expression </a:t>
            </a:r>
          </a:p>
          <a:p>
            <a:r>
              <a:rPr lang="en-US" dirty="0"/>
              <a:t>D</a:t>
            </a:r>
            <a:r>
              <a:rPr lang="en-US" dirty="0" smtClean="0"/>
              <a:t>isability</a:t>
            </a:r>
            <a:endParaRPr lang="en-US" dirty="0"/>
          </a:p>
          <a:p>
            <a:r>
              <a:rPr lang="en-US" dirty="0" smtClean="0"/>
              <a:t>Age</a:t>
            </a:r>
          </a:p>
          <a:p>
            <a:r>
              <a:rPr lang="en-US" dirty="0" smtClean="0"/>
              <a:t>Marital status </a:t>
            </a:r>
            <a:endParaRPr lang="en-US" dirty="0"/>
          </a:p>
          <a:p>
            <a:endParaRPr lang="en-US" dirty="0" smtClean="0"/>
          </a:p>
        </p:txBody>
      </p:sp>
      <p:sp>
        <p:nvSpPr>
          <p:cNvPr id="3" name="Title 2"/>
          <p:cNvSpPr>
            <a:spLocks noGrp="1"/>
          </p:cNvSpPr>
          <p:nvPr>
            <p:ph type="title"/>
          </p:nvPr>
        </p:nvSpPr>
        <p:spPr/>
        <p:txBody>
          <a:bodyPr/>
          <a:lstStyle/>
          <a:p>
            <a:pPr algn="ctr"/>
            <a:r>
              <a:rPr lang="en-US" dirty="0" smtClean="0">
                <a:solidFill>
                  <a:srgbClr val="C00000"/>
                </a:solidFill>
                <a:effectLst>
                  <a:outerShdw blurRad="38100" dist="38100" dir="2700000" algn="tl">
                    <a:srgbClr val="000000">
                      <a:alpha val="43137"/>
                    </a:srgbClr>
                  </a:outerShdw>
                </a:effectLst>
              </a:rPr>
              <a:t>Definition of Diversity</a:t>
            </a:r>
            <a:endParaRPr lang="en-US"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434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Geography (</a:t>
            </a:r>
            <a:r>
              <a:rPr lang="en-US" sz="2800" dirty="0" err="1" smtClean="0"/>
              <a:t>city,small</a:t>
            </a:r>
            <a:r>
              <a:rPr lang="en-US" sz="2800" dirty="0" smtClean="0"/>
              <a:t> towns, rural)</a:t>
            </a:r>
          </a:p>
          <a:p>
            <a:r>
              <a:rPr lang="en-US" sz="2800" dirty="0" smtClean="0"/>
              <a:t>Work Environment (large</a:t>
            </a:r>
            <a:r>
              <a:rPr lang="en-US" sz="2800" dirty="0"/>
              <a:t>, small and </a:t>
            </a:r>
            <a:r>
              <a:rPr lang="en-US" sz="2800" dirty="0" smtClean="0"/>
              <a:t>mid-size </a:t>
            </a:r>
            <a:r>
              <a:rPr lang="en-US" sz="2800" dirty="0"/>
              <a:t>firms, sole practitioners, government lawyers, in-house counsel, judiciary, part-time, full time</a:t>
            </a:r>
            <a:r>
              <a:rPr lang="en-US" sz="2800" dirty="0" smtClean="0"/>
              <a:t>).</a:t>
            </a:r>
          </a:p>
          <a:p>
            <a:endParaRPr lang="en-US" sz="2800" dirty="0"/>
          </a:p>
          <a:p>
            <a:r>
              <a:rPr lang="en-US" sz="2800" b="1" dirty="0" smtClean="0"/>
              <a:t>Note</a:t>
            </a:r>
            <a:r>
              <a:rPr lang="en-US" sz="2800" dirty="0" smtClean="0"/>
              <a:t>: These last two categories are not standard EEO categories.</a:t>
            </a:r>
            <a:endParaRPr lang="en-US" sz="2800" dirty="0"/>
          </a:p>
          <a:p>
            <a:pPr algn="ctr"/>
            <a:endParaRPr lang="en-US" sz="2800" dirty="0"/>
          </a:p>
          <a:p>
            <a:endParaRPr lang="en-US" sz="2800" dirty="0"/>
          </a:p>
        </p:txBody>
      </p:sp>
      <p:sp>
        <p:nvSpPr>
          <p:cNvPr id="3" name="Title 2"/>
          <p:cNvSpPr>
            <a:spLocks noGrp="1"/>
          </p:cNvSpPr>
          <p:nvPr>
            <p:ph type="title"/>
          </p:nvPr>
        </p:nvSpPr>
        <p:spPr/>
        <p:txBody>
          <a:bodyPr/>
          <a:lstStyle/>
          <a:p>
            <a:pPr algn="ctr"/>
            <a:r>
              <a:rPr lang="en-US" dirty="0" smtClean="0">
                <a:solidFill>
                  <a:srgbClr val="C00000"/>
                </a:solidFill>
                <a:effectLst>
                  <a:outerShdw blurRad="38100" dist="38100" dir="2700000" algn="tl">
                    <a:srgbClr val="000000">
                      <a:alpha val="43137"/>
                    </a:srgbClr>
                  </a:outerShdw>
                </a:effectLst>
              </a:rPr>
              <a:t>Diversity Definition </a:t>
            </a:r>
            <a:r>
              <a:rPr lang="en-US" sz="2800" dirty="0" err="1" smtClean="0">
                <a:solidFill>
                  <a:srgbClr val="C00000"/>
                </a:solidFill>
                <a:effectLst>
                  <a:outerShdw blurRad="38100" dist="38100" dir="2700000" algn="tl">
                    <a:srgbClr val="000000">
                      <a:alpha val="43137"/>
                    </a:srgbClr>
                  </a:outerShdw>
                </a:effectLst>
              </a:rPr>
              <a:t>con’t</a:t>
            </a:r>
            <a:endParaRPr lang="en-US"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1153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a:t>
            </a:r>
            <a:endParaRPr lang="en-US" sz="3200" dirty="0">
              <a:solidFill>
                <a:srgbClr val="C00000"/>
              </a:solidFill>
              <a:effectLst>
                <a:outerShdw blurRad="38100" dist="38100" dir="2700000" algn="tl">
                  <a:srgbClr val="000000">
                    <a:alpha val="43137"/>
                  </a:srgbClr>
                </a:outerShdw>
              </a:effectLst>
            </a:endParaRPr>
          </a:p>
        </p:txBody>
      </p:sp>
      <p:sp>
        <p:nvSpPr>
          <p:cNvPr id="5" name="Text Placeholder 4"/>
          <p:cNvSpPr>
            <a:spLocks noGrp="1"/>
          </p:cNvSpPr>
          <p:nvPr>
            <p:ph type="body" idx="1"/>
          </p:nvPr>
        </p:nvSpPr>
        <p:spPr/>
        <p:txBody>
          <a:bodyPr/>
          <a:lstStyle/>
          <a:p>
            <a:endParaRPr lang="en-US"/>
          </a:p>
        </p:txBody>
      </p:sp>
      <p:sp>
        <p:nvSpPr>
          <p:cNvPr id="7" name="Text Placeholder 6"/>
          <p:cNvSpPr>
            <a:spLocks noGrp="1"/>
          </p:cNvSpPr>
          <p:nvPr>
            <p:ph type="body" sz="half" idx="3"/>
          </p:nvPr>
        </p:nvSpPr>
        <p:spPr/>
        <p:txBody>
          <a:bodyPr/>
          <a:lstStyle/>
          <a:p>
            <a:endParaRPr lang="en-US"/>
          </a:p>
        </p:txBody>
      </p:sp>
      <p:sp>
        <p:nvSpPr>
          <p:cNvPr id="6" name="Content Placeholder 5"/>
          <p:cNvSpPr>
            <a:spLocks noGrp="1"/>
          </p:cNvSpPr>
          <p:nvPr>
            <p:ph sz="quarter" idx="2"/>
          </p:nvPr>
        </p:nvSpPr>
        <p:spPr/>
        <p:txBody>
          <a:bodyPr>
            <a:normAutofit/>
          </a:bodyPr>
          <a:lstStyle/>
          <a:p>
            <a:r>
              <a:rPr lang="en-US" sz="2800" dirty="0" smtClean="0"/>
              <a:t>Race</a:t>
            </a:r>
          </a:p>
          <a:p>
            <a:r>
              <a:rPr lang="en-US" sz="2800" dirty="0" smtClean="0"/>
              <a:t>Ethnicity</a:t>
            </a:r>
            <a:endParaRPr lang="en-US" sz="2800" dirty="0"/>
          </a:p>
        </p:txBody>
      </p:sp>
      <p:sp>
        <p:nvSpPr>
          <p:cNvPr id="8" name="Content Placeholder 7"/>
          <p:cNvSpPr>
            <a:spLocks noGrp="1"/>
          </p:cNvSpPr>
          <p:nvPr>
            <p:ph sz="quarter" idx="4"/>
          </p:nvPr>
        </p:nvSpPr>
        <p:spPr>
          <a:xfrm>
            <a:off x="4645025" y="1444294"/>
            <a:ext cx="4041775" cy="4727906"/>
          </a:xfrm>
        </p:spPr>
        <p:txBody>
          <a:bodyPr/>
          <a:lstStyle/>
          <a:p>
            <a:r>
              <a:rPr lang="en-US" sz="2600" b="1" dirty="0"/>
              <a:t>White: </a:t>
            </a:r>
            <a:r>
              <a:rPr lang="en-US" sz="2600" b="1" dirty="0" smtClean="0"/>
              <a:t>   </a:t>
            </a:r>
            <a:r>
              <a:rPr lang="en-US" sz="2600" b="1" dirty="0"/>
              <a:t>622, 90.80%</a:t>
            </a:r>
          </a:p>
          <a:p>
            <a:r>
              <a:rPr lang="en-US" sz="2600" dirty="0"/>
              <a:t>Black/African </a:t>
            </a:r>
            <a:r>
              <a:rPr lang="en-US" sz="2600" dirty="0" smtClean="0"/>
              <a:t>American:  26</a:t>
            </a:r>
            <a:r>
              <a:rPr lang="en-US" sz="2600" dirty="0"/>
              <a:t>, </a:t>
            </a:r>
            <a:r>
              <a:rPr lang="en-US" sz="2600" dirty="0" smtClean="0"/>
              <a:t>3.0%</a:t>
            </a:r>
          </a:p>
          <a:p>
            <a:r>
              <a:rPr lang="en-US" sz="2600" dirty="0" smtClean="0"/>
              <a:t>Hispanic/Latino</a:t>
            </a:r>
            <a:r>
              <a:rPr lang="en-US" sz="2600" dirty="0"/>
              <a:t>:</a:t>
            </a:r>
          </a:p>
          <a:p>
            <a:pPr marL="109728" indent="0">
              <a:buNone/>
            </a:pPr>
            <a:r>
              <a:rPr lang="en-US" sz="2600" dirty="0"/>
              <a:t>                  </a:t>
            </a:r>
            <a:r>
              <a:rPr lang="en-US" sz="2600" dirty="0" smtClean="0"/>
              <a:t>  11</a:t>
            </a:r>
            <a:r>
              <a:rPr lang="en-US" sz="2600" dirty="0"/>
              <a:t>, 1.61%</a:t>
            </a:r>
          </a:p>
          <a:p>
            <a:r>
              <a:rPr lang="en-US" sz="2600" dirty="0"/>
              <a:t>Asian:     </a:t>
            </a:r>
            <a:r>
              <a:rPr lang="en-US" sz="2600" dirty="0" smtClean="0"/>
              <a:t>   </a:t>
            </a:r>
            <a:r>
              <a:rPr lang="en-US" sz="2600" dirty="0"/>
              <a:t>17</a:t>
            </a:r>
            <a:r>
              <a:rPr lang="en-US" sz="2600" dirty="0" smtClean="0"/>
              <a:t>, 2.48%</a:t>
            </a:r>
          </a:p>
          <a:p>
            <a:r>
              <a:rPr lang="en-US" sz="2600" dirty="0"/>
              <a:t>2 or More Races:</a:t>
            </a:r>
          </a:p>
          <a:p>
            <a:pPr marL="109728" indent="0">
              <a:buNone/>
            </a:pPr>
            <a:r>
              <a:rPr lang="en-US" sz="2600" dirty="0"/>
              <a:t>                  </a:t>
            </a:r>
            <a:r>
              <a:rPr lang="en-US" sz="2600" dirty="0" smtClean="0"/>
              <a:t>    8</a:t>
            </a:r>
            <a:r>
              <a:rPr lang="en-US" sz="2600" dirty="0"/>
              <a:t>, </a:t>
            </a:r>
            <a:r>
              <a:rPr lang="en-US" sz="2600" dirty="0" smtClean="0"/>
              <a:t>1.17%</a:t>
            </a:r>
          </a:p>
          <a:p>
            <a:pPr marL="109728" indent="0">
              <a:buNone/>
            </a:pPr>
            <a:r>
              <a:rPr lang="en-US" sz="2600" dirty="0" smtClean="0"/>
              <a:t>Declined to Identify:    		      1, 0.15</a:t>
            </a:r>
            <a:r>
              <a:rPr lang="en-US" sz="2600" dirty="0"/>
              <a:t>%</a:t>
            </a:r>
          </a:p>
          <a:p>
            <a:pPr marL="109728" indent="0">
              <a:buNone/>
            </a:pPr>
            <a:endParaRPr lang="en-US" sz="2600" dirty="0" smtClean="0"/>
          </a:p>
          <a:p>
            <a:pPr marL="109728" indent="0">
              <a:buNone/>
            </a:pPr>
            <a:endParaRPr lang="en-US" sz="2600" dirty="0" smtClean="0"/>
          </a:p>
          <a:p>
            <a:pPr marL="109728" indent="0">
              <a:buNone/>
            </a:pPr>
            <a:endParaRPr lang="en-US" sz="2800" dirty="0" smtClean="0"/>
          </a:p>
          <a:p>
            <a:pPr marL="109728" indent="0">
              <a:buNone/>
            </a:pPr>
            <a:endParaRPr lang="en-US" sz="2800" dirty="0"/>
          </a:p>
          <a:p>
            <a:pPr marL="109728" indent="0">
              <a:buNone/>
            </a:pPr>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158678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  </a:t>
            </a:r>
            <a:r>
              <a:rPr lang="en-US" sz="24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normAutofit lnSpcReduction="10000"/>
          </a:bodyPr>
          <a:lstStyle/>
          <a:p>
            <a:pPr algn="ctr"/>
            <a:r>
              <a:rPr lang="en-US" dirty="0" smtClean="0"/>
              <a:t>Self Identification as having a disability</a:t>
            </a:r>
            <a:endParaRPr lang="en-US" dirty="0"/>
          </a:p>
        </p:txBody>
      </p:sp>
      <p:sp>
        <p:nvSpPr>
          <p:cNvPr id="5" name="Content Placeholder 4"/>
          <p:cNvSpPr>
            <a:spLocks noGrp="1"/>
          </p:cNvSpPr>
          <p:nvPr>
            <p:ph sz="quarter" idx="2"/>
          </p:nvPr>
        </p:nvSpPr>
        <p:spPr/>
        <p:txBody>
          <a:bodyPr>
            <a:normAutofit/>
          </a:bodyPr>
          <a:lstStyle/>
          <a:p>
            <a:r>
              <a:rPr lang="en-US" sz="3200" dirty="0" smtClean="0"/>
              <a:t>Disability</a:t>
            </a:r>
            <a:endParaRPr lang="en-US" sz="3200" dirty="0"/>
          </a:p>
        </p:txBody>
      </p:sp>
      <p:sp>
        <p:nvSpPr>
          <p:cNvPr id="6" name="Content Placeholder 5"/>
          <p:cNvSpPr>
            <a:spLocks noGrp="1"/>
          </p:cNvSpPr>
          <p:nvPr>
            <p:ph sz="quarter" idx="4"/>
          </p:nvPr>
        </p:nvSpPr>
        <p:spPr/>
        <p:txBody>
          <a:bodyPr>
            <a:noAutofit/>
          </a:bodyPr>
          <a:lstStyle/>
          <a:p>
            <a:r>
              <a:rPr lang="en-US" sz="3200" dirty="0" smtClean="0"/>
              <a:t>No disability: </a:t>
            </a:r>
          </a:p>
          <a:p>
            <a:pPr marL="109728" indent="0">
              <a:buNone/>
            </a:pPr>
            <a:r>
              <a:rPr lang="en-US" sz="3200" dirty="0" smtClean="0"/>
              <a:t>          648, 94.60%</a:t>
            </a:r>
          </a:p>
          <a:p>
            <a:r>
              <a:rPr lang="en-US" sz="3200" dirty="0" smtClean="0"/>
              <a:t>Disability:</a:t>
            </a:r>
          </a:p>
          <a:p>
            <a:pPr marL="109728" indent="0">
              <a:buNone/>
            </a:pPr>
            <a:r>
              <a:rPr lang="en-US" sz="3200" dirty="0"/>
              <a:t>	</a:t>
            </a:r>
            <a:r>
              <a:rPr lang="en-US" sz="3200" dirty="0" smtClean="0"/>
              <a:t>	26, 3.80%</a:t>
            </a:r>
          </a:p>
          <a:p>
            <a:r>
              <a:rPr lang="en-US" sz="3200" dirty="0" smtClean="0"/>
              <a:t>Declined to Identify:       		       11, 1.61%</a:t>
            </a:r>
            <a:endParaRPr lang="en-US" sz="3200" dirty="0"/>
          </a:p>
        </p:txBody>
      </p:sp>
    </p:spTree>
    <p:extLst>
      <p:ext uri="{BB962C8B-B14F-4D97-AF65-F5344CB8AC3E}">
        <p14:creationId xmlns:p14="http://schemas.microsoft.com/office/powerpoint/2010/main" val="147225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 </a:t>
            </a:r>
            <a:r>
              <a:rPr lang="en-US" sz="2400" dirty="0" err="1" smtClean="0">
                <a:solidFill>
                  <a:srgbClr val="C00000"/>
                </a:solidFill>
                <a:effectLst>
                  <a:outerShdw blurRad="38100" dist="38100" dir="2700000" algn="tl">
                    <a:srgbClr val="000000">
                      <a:alpha val="43137"/>
                    </a:srgbClr>
                  </a:outerShdw>
                </a:effectLst>
              </a:rPr>
              <a:t>con’t</a:t>
            </a:r>
            <a:r>
              <a:rPr lang="en-US" sz="3200" dirty="0" smtClean="0">
                <a:solidFill>
                  <a:srgbClr val="C00000"/>
                </a:solidFill>
                <a:effectLst>
                  <a:outerShdw blurRad="38100" dist="38100" dir="2700000" algn="tl">
                    <a:srgbClr val="000000">
                      <a:alpha val="43137"/>
                    </a:srgbClr>
                  </a:outerShdw>
                </a:effectLst>
              </a:rPr>
              <a:t> </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normAutofit lnSpcReduction="10000"/>
          </a:bodyPr>
          <a:lstStyle/>
          <a:p>
            <a:r>
              <a:rPr lang="en-US" dirty="0" smtClean="0"/>
              <a:t>Persons with a disability specifying the disability</a:t>
            </a:r>
            <a:endParaRPr lang="en-US" dirty="0"/>
          </a:p>
        </p:txBody>
      </p:sp>
      <p:sp>
        <p:nvSpPr>
          <p:cNvPr id="5" name="Content Placeholder 4"/>
          <p:cNvSpPr>
            <a:spLocks noGrp="1"/>
          </p:cNvSpPr>
          <p:nvPr>
            <p:ph sz="quarter" idx="2"/>
          </p:nvPr>
        </p:nvSpPr>
        <p:spPr/>
        <p:txBody>
          <a:bodyPr>
            <a:normAutofit lnSpcReduction="10000"/>
          </a:bodyPr>
          <a:lstStyle/>
          <a:p>
            <a:r>
              <a:rPr lang="en-US" sz="2800" dirty="0" smtClean="0"/>
              <a:t>Disability</a:t>
            </a:r>
          </a:p>
          <a:p>
            <a:endParaRPr lang="en-US" sz="2800" dirty="0"/>
          </a:p>
          <a:p>
            <a:pPr marL="109728" indent="0">
              <a:buNone/>
            </a:pPr>
            <a:endParaRPr lang="en-US" sz="2800" dirty="0" smtClean="0"/>
          </a:p>
          <a:p>
            <a:pPr marL="109728" indent="0">
              <a:buNone/>
            </a:pPr>
            <a:endParaRPr lang="en-US" sz="2800" dirty="0" smtClean="0"/>
          </a:p>
          <a:p>
            <a:r>
              <a:rPr lang="en-US" sz="2800" dirty="0">
                <a:solidFill>
                  <a:srgbClr val="FF0000"/>
                </a:solidFill>
              </a:rPr>
              <a:t>*</a:t>
            </a:r>
            <a:r>
              <a:rPr lang="en-US" dirty="0">
                <a:solidFill>
                  <a:srgbClr val="FF0000"/>
                </a:solidFill>
              </a:rPr>
              <a:t>Apparent </a:t>
            </a:r>
            <a:r>
              <a:rPr lang="en-US" dirty="0" smtClean="0">
                <a:solidFill>
                  <a:srgbClr val="FF0000"/>
                </a:solidFill>
              </a:rPr>
              <a:t>discrepancy – More people identified a specific disability than answered yes to having one.</a:t>
            </a:r>
            <a:endParaRPr lang="en-US" dirty="0">
              <a:solidFill>
                <a:srgbClr val="FF0000"/>
              </a:solidFill>
            </a:endParaRPr>
          </a:p>
          <a:p>
            <a:endParaRPr lang="en-US" sz="2800" dirty="0"/>
          </a:p>
        </p:txBody>
      </p:sp>
      <p:sp>
        <p:nvSpPr>
          <p:cNvPr id="6" name="Content Placeholder 5"/>
          <p:cNvSpPr>
            <a:spLocks noGrp="1"/>
          </p:cNvSpPr>
          <p:nvPr>
            <p:ph sz="quarter" idx="4"/>
          </p:nvPr>
        </p:nvSpPr>
        <p:spPr/>
        <p:txBody>
          <a:bodyPr>
            <a:normAutofit fontScale="92500" lnSpcReduction="20000"/>
          </a:bodyPr>
          <a:lstStyle/>
          <a:p>
            <a:r>
              <a:rPr lang="en-US" sz="2600" dirty="0" smtClean="0"/>
              <a:t>None: 	658, 96.06%</a:t>
            </a:r>
            <a:r>
              <a:rPr lang="en-US" sz="2600" b="1" dirty="0" smtClean="0">
                <a:solidFill>
                  <a:srgbClr val="FF0000"/>
                </a:solidFill>
              </a:rPr>
              <a:t>*</a:t>
            </a:r>
          </a:p>
          <a:p>
            <a:r>
              <a:rPr lang="en-US" sz="2600" b="1" dirty="0" smtClean="0"/>
              <a:t>Physical: 	  14</a:t>
            </a:r>
            <a:r>
              <a:rPr lang="en-US" sz="2600" b="1" dirty="0"/>
              <a:t>, </a:t>
            </a:r>
            <a:r>
              <a:rPr lang="en-US" sz="2600" b="1" dirty="0" smtClean="0"/>
              <a:t>  2.04%</a:t>
            </a:r>
            <a:endParaRPr lang="en-US" sz="2600" b="1" dirty="0"/>
          </a:p>
          <a:p>
            <a:r>
              <a:rPr lang="en-US" sz="2600" dirty="0" smtClean="0"/>
              <a:t>Deaf/hearing impairment:    1, 0.15%</a:t>
            </a:r>
          </a:p>
          <a:p>
            <a:r>
              <a:rPr lang="en-US" sz="2600" u="sng" dirty="0" smtClean="0"/>
              <a:t>Mental health: </a:t>
            </a:r>
            <a:r>
              <a:rPr lang="en-US" sz="2600" u="sng" dirty="0"/>
              <a:t>5, 0.73</a:t>
            </a:r>
            <a:r>
              <a:rPr lang="en-US" sz="2600" u="sng" dirty="0" smtClean="0"/>
              <a:t>%</a:t>
            </a:r>
          </a:p>
          <a:p>
            <a:pPr marL="109728" indent="0">
              <a:buNone/>
            </a:pPr>
            <a:endParaRPr lang="en-US" sz="2600" u="sng" dirty="0"/>
          </a:p>
          <a:p>
            <a:r>
              <a:rPr lang="en-US" sz="2600" u="sng" dirty="0" smtClean="0"/>
              <a:t>Cognitive </a:t>
            </a:r>
            <a:r>
              <a:rPr lang="en-US" sz="2600" i="1" u="sng" dirty="0" smtClean="0"/>
              <a:t>(e.g</a:t>
            </a:r>
            <a:r>
              <a:rPr lang="en-US" sz="2600" u="sng" dirty="0" smtClean="0"/>
              <a:t>. ADD,</a:t>
            </a:r>
          </a:p>
          <a:p>
            <a:pPr marL="109728" indent="0">
              <a:buNone/>
            </a:pPr>
            <a:r>
              <a:rPr lang="en-US" sz="2600" dirty="0"/>
              <a:t> </a:t>
            </a:r>
            <a:r>
              <a:rPr lang="en-US" sz="2600" dirty="0" smtClean="0"/>
              <a:t>   </a:t>
            </a:r>
            <a:r>
              <a:rPr lang="en-US" sz="2600" u="sng" dirty="0" smtClean="0"/>
              <a:t>learning disability:</a:t>
            </a:r>
          </a:p>
          <a:p>
            <a:pPr marL="365760" lvl="1" indent="0">
              <a:buNone/>
            </a:pPr>
            <a:r>
              <a:rPr lang="en-US" sz="2600" dirty="0"/>
              <a:t>	</a:t>
            </a:r>
            <a:r>
              <a:rPr lang="en-US" sz="2600" dirty="0" smtClean="0"/>
              <a:t>	      </a:t>
            </a:r>
            <a:r>
              <a:rPr lang="en-US" sz="2600" u="sng" dirty="0" smtClean="0"/>
              <a:t> 6, 0.88%</a:t>
            </a:r>
          </a:p>
          <a:p>
            <a:pPr marL="109728" indent="0">
              <a:buNone/>
            </a:pPr>
            <a:r>
              <a:rPr lang="en-US" sz="2600" dirty="0" smtClean="0"/>
              <a:t>   Speech/language: </a:t>
            </a:r>
          </a:p>
          <a:p>
            <a:pPr marL="109728" indent="0">
              <a:buNone/>
            </a:pPr>
            <a:r>
              <a:rPr lang="en-US" sz="2600" dirty="0"/>
              <a:t>	</a:t>
            </a:r>
            <a:r>
              <a:rPr lang="en-US" sz="2600" dirty="0" smtClean="0"/>
              <a:t>	       1, 0.88%</a:t>
            </a:r>
          </a:p>
          <a:p>
            <a:pPr marL="109728" indent="0">
              <a:buNone/>
            </a:pPr>
            <a:r>
              <a:rPr lang="en-US" sz="2600" dirty="0"/>
              <a:t> </a:t>
            </a:r>
            <a:r>
              <a:rPr lang="en-US" sz="2600" dirty="0" smtClean="0"/>
              <a:t> Other: 	       3, 0.15%</a:t>
            </a:r>
          </a:p>
          <a:p>
            <a:pPr marL="109728" indent="0">
              <a:buNone/>
            </a:pPr>
            <a:r>
              <a:rPr lang="en-US" sz="2600" dirty="0" smtClean="0"/>
              <a:t> </a:t>
            </a:r>
          </a:p>
          <a:p>
            <a:endParaRPr lang="en-US" dirty="0"/>
          </a:p>
        </p:txBody>
      </p:sp>
    </p:spTree>
    <p:extLst>
      <p:ext uri="{BB962C8B-B14F-4D97-AF65-F5344CB8AC3E}">
        <p14:creationId xmlns:p14="http://schemas.microsoft.com/office/powerpoint/2010/main" val="1494544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 </a:t>
            </a:r>
            <a:r>
              <a:rPr lang="en-US" sz="24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normAutofit/>
          </a:bodyPr>
          <a:lstStyle/>
          <a:p>
            <a:r>
              <a:rPr lang="en-US" sz="2800" dirty="0" smtClean="0"/>
              <a:t>Sexual Orientation, gender identity or expression</a:t>
            </a:r>
            <a:endParaRPr lang="en-US" sz="2800" dirty="0"/>
          </a:p>
        </p:txBody>
      </p:sp>
      <p:sp>
        <p:nvSpPr>
          <p:cNvPr id="6" name="Content Placeholder 5"/>
          <p:cNvSpPr>
            <a:spLocks noGrp="1"/>
          </p:cNvSpPr>
          <p:nvPr>
            <p:ph sz="quarter" idx="4"/>
          </p:nvPr>
        </p:nvSpPr>
        <p:spPr/>
        <p:txBody>
          <a:bodyPr>
            <a:noAutofit/>
          </a:bodyPr>
          <a:lstStyle/>
          <a:p>
            <a:r>
              <a:rPr lang="en-US" sz="2800" b="1" dirty="0" smtClean="0"/>
              <a:t>Heterosexual: </a:t>
            </a:r>
          </a:p>
          <a:p>
            <a:pPr marL="109728" indent="0">
              <a:buNone/>
            </a:pPr>
            <a:r>
              <a:rPr lang="en-US" sz="2800" b="1" dirty="0" smtClean="0"/>
              <a:t>              654, 95.47%</a:t>
            </a:r>
          </a:p>
          <a:p>
            <a:r>
              <a:rPr lang="en-US" sz="2800" dirty="0" smtClean="0"/>
              <a:t>Lesbian:  14,  2.04%</a:t>
            </a:r>
          </a:p>
          <a:p>
            <a:r>
              <a:rPr lang="en-US" sz="2800" dirty="0" smtClean="0"/>
              <a:t>Gay:	    3, 0.44%</a:t>
            </a:r>
          </a:p>
          <a:p>
            <a:r>
              <a:rPr lang="en-US" sz="2800" dirty="0" smtClean="0"/>
              <a:t>Bisexual: </a:t>
            </a:r>
            <a:r>
              <a:rPr lang="en-US" sz="2800" dirty="0"/>
              <a:t> </a:t>
            </a:r>
            <a:r>
              <a:rPr lang="en-US" sz="2800" dirty="0" smtClean="0"/>
              <a:t>  3, 0.44%</a:t>
            </a:r>
          </a:p>
          <a:p>
            <a:r>
              <a:rPr lang="en-US" sz="2800" dirty="0" smtClean="0"/>
              <a:t>Transgender:0,0.0%</a:t>
            </a:r>
          </a:p>
          <a:p>
            <a:r>
              <a:rPr lang="en-US" sz="2800" dirty="0" smtClean="0"/>
              <a:t>Declined to Identify:</a:t>
            </a:r>
          </a:p>
          <a:p>
            <a:pPr marL="109728" indent="0">
              <a:buNone/>
            </a:pPr>
            <a:r>
              <a:rPr lang="en-US" sz="2800" dirty="0" smtClean="0"/>
              <a:t>                  11, 1.61%</a:t>
            </a:r>
          </a:p>
          <a:p>
            <a:r>
              <a:rPr lang="en-US" sz="2800" dirty="0" smtClean="0"/>
              <a:t>TotalLGBT:20,2.92%</a:t>
            </a:r>
            <a:endParaRPr lang="en-US" sz="2800" dirty="0"/>
          </a:p>
        </p:txBody>
      </p:sp>
    </p:spTree>
    <p:extLst>
      <p:ext uri="{BB962C8B-B14F-4D97-AF65-F5344CB8AC3E}">
        <p14:creationId xmlns:p14="http://schemas.microsoft.com/office/powerpoint/2010/main" val="396792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effectLst>
                  <a:outerShdw blurRad="38100" dist="38100" dir="2700000" algn="tl">
                    <a:srgbClr val="000000">
                      <a:alpha val="43137"/>
                    </a:srgbClr>
                  </a:outerShdw>
                </a:effectLst>
              </a:rPr>
              <a:t>Diversity Definition	Survey </a:t>
            </a:r>
            <a:r>
              <a:rPr lang="en-US" sz="2400" dirty="0" err="1" smtClean="0">
                <a:solidFill>
                  <a:srgbClr val="C00000"/>
                </a:solidFill>
                <a:effectLst>
                  <a:outerShdw blurRad="38100" dist="38100" dir="2700000" algn="tl">
                    <a:srgbClr val="000000">
                      <a:alpha val="43137"/>
                    </a:srgbClr>
                  </a:outerShdw>
                </a:effectLst>
              </a:rPr>
              <a:t>con’t</a:t>
            </a:r>
            <a:endParaRPr lang="en-US" sz="3200" dirty="0">
              <a:solidFill>
                <a:srgbClr val="C00000"/>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lstStyle/>
          <a:p>
            <a:endParaRPr lang="en-US" dirty="0"/>
          </a:p>
        </p:txBody>
      </p:sp>
      <p:sp>
        <p:nvSpPr>
          <p:cNvPr id="4" name="Text Placeholder 3"/>
          <p:cNvSpPr>
            <a:spLocks noGrp="1"/>
          </p:cNvSpPr>
          <p:nvPr>
            <p:ph type="body" sz="half" idx="3"/>
          </p:nvPr>
        </p:nvSpPr>
        <p:spPr/>
        <p:txBody>
          <a:bodyPr/>
          <a:lstStyle/>
          <a:p>
            <a:endParaRPr lang="en-US" dirty="0"/>
          </a:p>
        </p:txBody>
      </p:sp>
      <p:sp>
        <p:nvSpPr>
          <p:cNvPr id="5" name="Content Placeholder 4"/>
          <p:cNvSpPr>
            <a:spLocks noGrp="1"/>
          </p:cNvSpPr>
          <p:nvPr>
            <p:ph sz="quarter" idx="2"/>
          </p:nvPr>
        </p:nvSpPr>
        <p:spPr/>
        <p:txBody>
          <a:bodyPr>
            <a:normAutofit/>
          </a:bodyPr>
          <a:lstStyle/>
          <a:p>
            <a:r>
              <a:rPr lang="en-US" sz="3200" dirty="0" smtClean="0"/>
              <a:t>Age</a:t>
            </a:r>
            <a:endParaRPr lang="en-US" sz="3200" dirty="0"/>
          </a:p>
        </p:txBody>
      </p:sp>
      <p:sp>
        <p:nvSpPr>
          <p:cNvPr id="6" name="Content Placeholder 5"/>
          <p:cNvSpPr>
            <a:spLocks noGrp="1"/>
          </p:cNvSpPr>
          <p:nvPr>
            <p:ph sz="quarter" idx="4"/>
          </p:nvPr>
        </p:nvSpPr>
        <p:spPr/>
        <p:txBody>
          <a:bodyPr>
            <a:noAutofit/>
          </a:bodyPr>
          <a:lstStyle/>
          <a:p>
            <a:r>
              <a:rPr lang="en-US" sz="2800" dirty="0" smtClean="0"/>
              <a:t>Under 25:4,   0.58%</a:t>
            </a:r>
          </a:p>
          <a:p>
            <a:endParaRPr lang="en-US" sz="2800" dirty="0" smtClean="0"/>
          </a:p>
          <a:p>
            <a:r>
              <a:rPr lang="en-US" sz="2800" b="1" dirty="0" smtClean="0"/>
              <a:t>25-35: 241, 35.18%</a:t>
            </a:r>
          </a:p>
          <a:p>
            <a:endParaRPr lang="en-US" sz="2800" b="1" dirty="0" smtClean="0"/>
          </a:p>
          <a:p>
            <a:r>
              <a:rPr lang="en-US" sz="2800" dirty="0" smtClean="0"/>
              <a:t>36-45: 142, 20.73%</a:t>
            </a:r>
          </a:p>
          <a:p>
            <a:r>
              <a:rPr lang="en-US" sz="2800" dirty="0" smtClean="0"/>
              <a:t>46-55: 148, 21.61%</a:t>
            </a:r>
          </a:p>
          <a:p>
            <a:endParaRPr lang="en-US" sz="2800" dirty="0" smtClean="0"/>
          </a:p>
          <a:p>
            <a:r>
              <a:rPr lang="en-US" sz="2800" dirty="0" smtClean="0"/>
              <a:t>56-65: 124, 18.10%</a:t>
            </a:r>
          </a:p>
          <a:p>
            <a:r>
              <a:rPr lang="en-US" sz="2800" dirty="0" smtClean="0"/>
              <a:t>&gt;   65:    26,  3.80%</a:t>
            </a:r>
            <a:endParaRPr lang="en-US" sz="2800" dirty="0"/>
          </a:p>
        </p:txBody>
      </p:sp>
    </p:spTree>
    <p:extLst>
      <p:ext uri="{BB962C8B-B14F-4D97-AF65-F5344CB8AC3E}">
        <p14:creationId xmlns:p14="http://schemas.microsoft.com/office/powerpoint/2010/main" val="29552627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1412</TotalTime>
  <Words>1224</Words>
  <Application>Microsoft Office PowerPoint</Application>
  <PresentationFormat>On-screen Show (4:3)</PresentationFormat>
  <Paragraphs>227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An Analysis of the 2012 PBA Women in the Profession Diversity Survey</vt:lpstr>
      <vt:lpstr>Diversity Committee Mission Statement</vt:lpstr>
      <vt:lpstr>Definition of Diversity</vt:lpstr>
      <vt:lpstr>Diversity Definition con’t</vt:lpstr>
      <vt:lpstr>Diversity Definition  Survey</vt:lpstr>
      <vt:lpstr>Diversity Definition Survey  con’t</vt:lpstr>
      <vt:lpstr>Diversity Definition Survey con’t </vt:lpstr>
      <vt:lpstr>Diversity Definition Survey con’t</vt:lpstr>
      <vt:lpstr>Diversity Definition Survey con’t</vt:lpstr>
      <vt:lpstr>Diversity Definition   Survey con’t</vt:lpstr>
      <vt:lpstr>Diversity Definition Survey con’t</vt:lpstr>
      <vt:lpstr>Diversity Definition Survey con’t</vt:lpstr>
      <vt:lpstr>Diversity Definition Survey con’t</vt:lpstr>
      <vt:lpstr>Diversity Definition Survey con’t</vt:lpstr>
      <vt:lpstr>Diversity Definition Survey con’t</vt:lpstr>
      <vt:lpstr>Survey        WIP Programs Recommendation</vt:lpstr>
      <vt:lpstr> Survey      WIP Programs Recommendation      </vt:lpstr>
      <vt:lpstr>Education &amp;    Survey  Action Issues</vt:lpstr>
      <vt:lpstr>Education &amp;     WIP/PBA Action Issues con’t</vt:lpstr>
      <vt:lpstr>Education &amp;   WIP/PBA/PBI Action Issues con’t</vt:lpstr>
      <vt:lpstr>Education &amp;    WIP/PBA Action Issues con’t</vt:lpstr>
      <vt:lpstr>Education &amp;    WIP/PBA Action Issues con’t</vt:lpstr>
      <vt:lpstr>WIP Awards – Honor Roll</vt:lpstr>
      <vt:lpstr>WIP Awards con’t  Anne X. Alpern Award</vt:lpstr>
      <vt:lpstr> WIP Awards con’t Lynette Norton Award </vt:lpstr>
      <vt:lpstr>PBA Diversity Team</vt:lpstr>
      <vt:lpstr>PBA Diversity Team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the 2012 PBA Women in the Profession Diversity Survey</dc:title>
  <dc:creator>Dolly Shuster</dc:creator>
  <cp:lastModifiedBy>Dolly Shuster</cp:lastModifiedBy>
  <cp:revision>47</cp:revision>
  <dcterms:created xsi:type="dcterms:W3CDTF">2013-05-06T20:19:23Z</dcterms:created>
  <dcterms:modified xsi:type="dcterms:W3CDTF">2013-10-16T19:13:23Z</dcterms:modified>
</cp:coreProperties>
</file>