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8" r:id="rId1"/>
  </p:sldMasterIdLst>
  <p:notesMasterIdLst>
    <p:notesMasterId r:id="rId20"/>
  </p:notesMasterIdLst>
  <p:handoutMasterIdLst>
    <p:handoutMasterId r:id="rId21"/>
  </p:handoutMasterIdLst>
  <p:sldIdLst>
    <p:sldId id="1399" r:id="rId2"/>
    <p:sldId id="1486" r:id="rId3"/>
    <p:sldId id="1487" r:id="rId4"/>
    <p:sldId id="1401" r:id="rId5"/>
    <p:sldId id="1409" r:id="rId6"/>
    <p:sldId id="1432" r:id="rId7"/>
    <p:sldId id="1433" r:id="rId8"/>
    <p:sldId id="1438" r:id="rId9"/>
    <p:sldId id="1418" r:id="rId10"/>
    <p:sldId id="1419" r:id="rId11"/>
    <p:sldId id="1430" r:id="rId12"/>
    <p:sldId id="1436" r:id="rId13"/>
    <p:sldId id="1437" r:id="rId14"/>
    <p:sldId id="1488" r:id="rId15"/>
    <p:sldId id="1431" r:id="rId16"/>
    <p:sldId id="1439" r:id="rId17"/>
    <p:sldId id="1417" r:id="rId18"/>
    <p:sldId id="1394" r:id="rId19"/>
  </p:sldIdLst>
  <p:sldSz cx="9144000" cy="6858000" type="screen4x3"/>
  <p:notesSz cx="6858000" cy="931386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4"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reed1" initials=" "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FFFF00"/>
    <a:srgbClr val="990033"/>
    <a:srgbClr val="CC0000"/>
    <a:srgbClr val="FF3300"/>
    <a:srgbClr val="CC33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237" autoAdjust="0"/>
    <p:restoredTop sz="74559" autoAdjust="0"/>
  </p:normalViewPr>
  <p:slideViewPr>
    <p:cSldViewPr>
      <p:cViewPr varScale="1">
        <p:scale>
          <a:sx n="88" d="100"/>
          <a:sy n="88" d="100"/>
        </p:scale>
        <p:origin x="96" y="4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6"/>
    </p:cViewPr>
  </p:sorterViewPr>
  <p:notesViewPr>
    <p:cSldViewPr>
      <p:cViewPr varScale="1">
        <p:scale>
          <a:sx n="72" d="100"/>
          <a:sy n="72" d="100"/>
        </p:scale>
        <p:origin x="-2904" y="-91"/>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2" y="0"/>
            <a:ext cx="2972421" cy="46601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37891" name="Rectangle 3"/>
          <p:cNvSpPr>
            <a:spLocks noGrp="1" noChangeArrowheads="1"/>
          </p:cNvSpPr>
          <p:nvPr>
            <p:ph type="dt" sz="quarter" idx="1"/>
          </p:nvPr>
        </p:nvSpPr>
        <p:spPr bwMode="auto">
          <a:xfrm>
            <a:off x="3885580" y="0"/>
            <a:ext cx="2972421" cy="46601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37892" name="Rectangle 4"/>
          <p:cNvSpPr>
            <a:spLocks noGrp="1" noChangeArrowheads="1"/>
          </p:cNvSpPr>
          <p:nvPr>
            <p:ph type="ftr" sz="quarter" idx="2"/>
          </p:nvPr>
        </p:nvSpPr>
        <p:spPr bwMode="auto">
          <a:xfrm>
            <a:off x="2" y="8847854"/>
            <a:ext cx="2972421" cy="466011"/>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37893" name="Rectangle 5"/>
          <p:cNvSpPr>
            <a:spLocks noGrp="1" noChangeArrowheads="1"/>
          </p:cNvSpPr>
          <p:nvPr>
            <p:ph type="sldNum" sz="quarter" idx="3"/>
          </p:nvPr>
        </p:nvSpPr>
        <p:spPr bwMode="auto">
          <a:xfrm>
            <a:off x="3885580" y="8847854"/>
            <a:ext cx="2972421" cy="466011"/>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CD63DEA7-8959-4433-8905-0850A61FDDA1}" type="slidenum">
              <a:rPr lang="en-US"/>
              <a:pPr>
                <a:defRPr/>
              </a:pPr>
              <a:t>‹#›</a:t>
            </a:fld>
            <a:endParaRPr lang="en-US" dirty="0"/>
          </a:p>
        </p:txBody>
      </p:sp>
    </p:spTree>
    <p:extLst>
      <p:ext uri="{BB962C8B-B14F-4D97-AF65-F5344CB8AC3E}">
        <p14:creationId xmlns:p14="http://schemas.microsoft.com/office/powerpoint/2010/main" val="503236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2" y="0"/>
            <a:ext cx="2972421" cy="46601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89091" name="Rectangle 3"/>
          <p:cNvSpPr>
            <a:spLocks noGrp="1" noChangeArrowheads="1"/>
          </p:cNvSpPr>
          <p:nvPr>
            <p:ph type="dt" idx="1"/>
          </p:nvPr>
        </p:nvSpPr>
        <p:spPr bwMode="auto">
          <a:xfrm>
            <a:off x="3885580" y="0"/>
            <a:ext cx="2972421" cy="46601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43012" name="Rectangle 4"/>
          <p:cNvSpPr>
            <a:spLocks noGrp="1" noRot="1" noChangeAspect="1" noChangeArrowheads="1" noTextEdit="1"/>
          </p:cNvSpPr>
          <p:nvPr>
            <p:ph type="sldImg" idx="2"/>
          </p:nvPr>
        </p:nvSpPr>
        <p:spPr bwMode="auto">
          <a:xfrm>
            <a:off x="1101725" y="698500"/>
            <a:ext cx="4654550"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3" name="Rectangle 5"/>
          <p:cNvSpPr>
            <a:spLocks noGrp="1" noChangeArrowheads="1"/>
          </p:cNvSpPr>
          <p:nvPr>
            <p:ph type="body" sz="quarter" idx="3"/>
          </p:nvPr>
        </p:nvSpPr>
        <p:spPr bwMode="auto">
          <a:xfrm>
            <a:off x="914712" y="4424722"/>
            <a:ext cx="5028579" cy="4190921"/>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4" name="Rectangle 6"/>
          <p:cNvSpPr>
            <a:spLocks noGrp="1" noChangeArrowheads="1"/>
          </p:cNvSpPr>
          <p:nvPr>
            <p:ph type="ftr" sz="quarter" idx="4"/>
          </p:nvPr>
        </p:nvSpPr>
        <p:spPr bwMode="auto">
          <a:xfrm>
            <a:off x="2" y="8847854"/>
            <a:ext cx="2972421" cy="466011"/>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89095" name="Rectangle 7"/>
          <p:cNvSpPr>
            <a:spLocks noGrp="1" noChangeArrowheads="1"/>
          </p:cNvSpPr>
          <p:nvPr>
            <p:ph type="sldNum" sz="quarter" idx="5"/>
          </p:nvPr>
        </p:nvSpPr>
        <p:spPr bwMode="auto">
          <a:xfrm>
            <a:off x="3885580" y="8847854"/>
            <a:ext cx="2972421" cy="466011"/>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DC86B664-2FCA-4FBF-B01C-C04C43ED9D26}" type="slidenum">
              <a:rPr lang="en-US"/>
              <a:pPr>
                <a:defRPr/>
              </a:pPr>
              <a:t>‹#›</a:t>
            </a:fld>
            <a:endParaRPr lang="en-US" dirty="0"/>
          </a:p>
        </p:txBody>
      </p:sp>
    </p:spTree>
    <p:extLst>
      <p:ext uri="{BB962C8B-B14F-4D97-AF65-F5344CB8AC3E}">
        <p14:creationId xmlns:p14="http://schemas.microsoft.com/office/powerpoint/2010/main" val="15759199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a:t>
            </a:fld>
            <a:endParaRPr lang="en-US" dirty="0"/>
          </a:p>
        </p:txBody>
      </p:sp>
    </p:spTree>
    <p:extLst>
      <p:ext uri="{BB962C8B-B14F-4D97-AF65-F5344CB8AC3E}">
        <p14:creationId xmlns:p14="http://schemas.microsoft.com/office/powerpoint/2010/main" val="4205385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12</a:t>
            </a:fld>
            <a:endParaRPr lang="en-US" dirty="0"/>
          </a:p>
        </p:txBody>
      </p:sp>
    </p:spTree>
    <p:extLst>
      <p:ext uri="{BB962C8B-B14F-4D97-AF65-F5344CB8AC3E}">
        <p14:creationId xmlns:p14="http://schemas.microsoft.com/office/powerpoint/2010/main" val="16507672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13</a:t>
            </a:fld>
            <a:endParaRPr lang="en-US" dirty="0"/>
          </a:p>
        </p:txBody>
      </p:sp>
    </p:spTree>
    <p:extLst>
      <p:ext uri="{BB962C8B-B14F-4D97-AF65-F5344CB8AC3E}">
        <p14:creationId xmlns:p14="http://schemas.microsoft.com/office/powerpoint/2010/main" val="229983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15</a:t>
            </a:fld>
            <a:endParaRPr lang="en-US" dirty="0"/>
          </a:p>
        </p:txBody>
      </p:sp>
    </p:spTree>
    <p:extLst>
      <p:ext uri="{BB962C8B-B14F-4D97-AF65-F5344CB8AC3E}">
        <p14:creationId xmlns:p14="http://schemas.microsoft.com/office/powerpoint/2010/main" val="2829140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16</a:t>
            </a:fld>
            <a:endParaRPr lang="en-US" dirty="0"/>
          </a:p>
        </p:txBody>
      </p:sp>
    </p:spTree>
    <p:extLst>
      <p:ext uri="{BB962C8B-B14F-4D97-AF65-F5344CB8AC3E}">
        <p14:creationId xmlns:p14="http://schemas.microsoft.com/office/powerpoint/2010/main" val="894829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17</a:t>
            </a:fld>
            <a:endParaRPr lang="en-US" dirty="0"/>
          </a:p>
        </p:txBody>
      </p:sp>
    </p:spTree>
    <p:extLst>
      <p:ext uri="{BB962C8B-B14F-4D97-AF65-F5344CB8AC3E}">
        <p14:creationId xmlns:p14="http://schemas.microsoft.com/office/powerpoint/2010/main" val="3491637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4</a:t>
            </a:fld>
            <a:endParaRPr lang="en-US" dirty="0"/>
          </a:p>
        </p:txBody>
      </p:sp>
    </p:spTree>
    <p:extLst>
      <p:ext uri="{BB962C8B-B14F-4D97-AF65-F5344CB8AC3E}">
        <p14:creationId xmlns:p14="http://schemas.microsoft.com/office/powerpoint/2010/main" val="2020645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5</a:t>
            </a:fld>
            <a:endParaRPr lang="en-US" dirty="0"/>
          </a:p>
        </p:txBody>
      </p:sp>
    </p:spTree>
    <p:extLst>
      <p:ext uri="{BB962C8B-B14F-4D97-AF65-F5344CB8AC3E}">
        <p14:creationId xmlns:p14="http://schemas.microsoft.com/office/powerpoint/2010/main" val="2563381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6</a:t>
            </a:fld>
            <a:endParaRPr lang="en-US" dirty="0"/>
          </a:p>
        </p:txBody>
      </p:sp>
    </p:spTree>
    <p:extLst>
      <p:ext uri="{BB962C8B-B14F-4D97-AF65-F5344CB8AC3E}">
        <p14:creationId xmlns:p14="http://schemas.microsoft.com/office/powerpoint/2010/main" val="67199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7</a:t>
            </a:fld>
            <a:endParaRPr lang="en-US" dirty="0"/>
          </a:p>
        </p:txBody>
      </p:sp>
    </p:spTree>
    <p:extLst>
      <p:ext uri="{BB962C8B-B14F-4D97-AF65-F5344CB8AC3E}">
        <p14:creationId xmlns:p14="http://schemas.microsoft.com/office/powerpoint/2010/main" val="3989099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8</a:t>
            </a:fld>
            <a:endParaRPr lang="en-US" dirty="0"/>
          </a:p>
        </p:txBody>
      </p:sp>
    </p:spTree>
    <p:extLst>
      <p:ext uri="{BB962C8B-B14F-4D97-AF65-F5344CB8AC3E}">
        <p14:creationId xmlns:p14="http://schemas.microsoft.com/office/powerpoint/2010/main" val="1567485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9</a:t>
            </a:fld>
            <a:endParaRPr lang="en-US" dirty="0"/>
          </a:p>
        </p:txBody>
      </p:sp>
    </p:spTree>
    <p:extLst>
      <p:ext uri="{BB962C8B-B14F-4D97-AF65-F5344CB8AC3E}">
        <p14:creationId xmlns:p14="http://schemas.microsoft.com/office/powerpoint/2010/main" val="1712550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10</a:t>
            </a:fld>
            <a:endParaRPr lang="en-US" dirty="0"/>
          </a:p>
        </p:txBody>
      </p:sp>
    </p:spTree>
    <p:extLst>
      <p:ext uri="{BB962C8B-B14F-4D97-AF65-F5344CB8AC3E}">
        <p14:creationId xmlns:p14="http://schemas.microsoft.com/office/powerpoint/2010/main" val="1184921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C86B664-2FCA-4FBF-B01C-C04C43ED9D26}" type="slidenum">
              <a:rPr lang="en-US" smtClean="0"/>
              <a:pPr>
                <a:defRPr/>
              </a:pPr>
              <a:t>11</a:t>
            </a:fld>
            <a:endParaRPr lang="en-US" dirty="0"/>
          </a:p>
        </p:txBody>
      </p:sp>
    </p:spTree>
    <p:extLst>
      <p:ext uri="{BB962C8B-B14F-4D97-AF65-F5344CB8AC3E}">
        <p14:creationId xmlns:p14="http://schemas.microsoft.com/office/powerpoint/2010/main" val="1261692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pPr>
              <a:defRPr/>
            </a:pPr>
            <a:fld id="{F8795171-CB5B-4F9A-A97C-59340156398F}" type="slidenum">
              <a:rPr lang="en-US" smtClean="0"/>
              <a:pPr>
                <a:defRPr/>
              </a:pPr>
              <a:t>‹#›</a:t>
            </a:fld>
            <a:endParaRPr lang="en-US"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5615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C6CE99B-E372-4FBA-9D75-02A899C12199}" type="slidenum">
              <a:rPr lang="en-US" smtClean="0"/>
              <a:pPr>
                <a:defRPr/>
              </a:pPr>
              <a:t>‹#›</a:t>
            </a:fld>
            <a:endParaRPr lang="en-US" dirty="0"/>
          </a:p>
        </p:txBody>
      </p:sp>
    </p:spTree>
    <p:extLst>
      <p:ext uri="{BB962C8B-B14F-4D97-AF65-F5344CB8AC3E}">
        <p14:creationId xmlns:p14="http://schemas.microsoft.com/office/powerpoint/2010/main" val="1832064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5580B76-B7BF-4981-826A-204FD33B0A3E}" type="slidenum">
              <a:rPr lang="en-US" smtClean="0"/>
              <a:pPr>
                <a:defRPr/>
              </a:pPr>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6889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B8C0621-569C-4AD7-B7E0-096800FD1034}" type="slidenum">
              <a:rPr lang="en-US" smtClean="0"/>
              <a:pPr>
                <a:defRPr/>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100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314E5-B664-4305-AF61-987C1EAFD423}" type="slidenum">
              <a:rPr lang="en-US" smtClean="0"/>
              <a:pPr>
                <a:defRPr/>
              </a:pPr>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708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E965DE43-E524-4098-830F-0844856F2647}" type="slidenum">
              <a:rPr lang="en-US" smtClean="0"/>
              <a:pPr>
                <a:defRPr/>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775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20B27721-348F-4E66-85EB-DAA6A1ABED44}" type="slidenum">
              <a:rPr lang="en-US" smtClean="0"/>
              <a:pPr>
                <a:defRPr/>
              </a:pPr>
              <a:t>‹#›</a:t>
            </a:fld>
            <a:endParaRPr lang="en-US" dirty="0"/>
          </a:p>
        </p:txBody>
      </p:sp>
    </p:spTree>
    <p:extLst>
      <p:ext uri="{BB962C8B-B14F-4D97-AF65-F5344CB8AC3E}">
        <p14:creationId xmlns:p14="http://schemas.microsoft.com/office/powerpoint/2010/main" val="284173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20050AB-B7B5-456D-A8C8-6DF35687AAF3}" type="slidenum">
              <a:rPr lang="en-US" smtClean="0"/>
              <a:pPr>
                <a:defRPr/>
              </a:pPr>
              <a:t>‹#›</a:t>
            </a:fld>
            <a:endParaRPr lang="en-US" dirty="0"/>
          </a:p>
        </p:txBody>
      </p:sp>
    </p:spTree>
    <p:extLst>
      <p:ext uri="{BB962C8B-B14F-4D97-AF65-F5344CB8AC3E}">
        <p14:creationId xmlns:p14="http://schemas.microsoft.com/office/powerpoint/2010/main" val="23294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D4035FDE-76A6-4B30-9F5B-9C19CB21F1A8}" type="slidenum">
              <a:rPr lang="en-US" smtClean="0"/>
              <a:pPr>
                <a:defRPr/>
              </a:pPr>
              <a:t>‹#›</a:t>
            </a:fld>
            <a:endParaRPr lang="en-US" dirty="0"/>
          </a:p>
        </p:txBody>
      </p:sp>
    </p:spTree>
    <p:extLst>
      <p:ext uri="{BB962C8B-B14F-4D97-AF65-F5344CB8AC3E}">
        <p14:creationId xmlns:p14="http://schemas.microsoft.com/office/powerpoint/2010/main" val="3794909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6680BDC1-8A0A-4233-A998-D31CB9DB3191}" type="slidenum">
              <a:rPr lang="en-US" smtClean="0"/>
              <a:pPr>
                <a:defRPr/>
              </a:pPr>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9399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endParaRPr lang="en-US" dirty="0"/>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61C899A-790B-4C50-B8E5-92C8EC4CC7CA}" type="slidenum">
              <a:rPr lang="en-US" smtClean="0"/>
              <a:pPr>
                <a:defRPr/>
              </a:pPr>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4647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0EC2C875-8D31-4500-B07F-7C8430B7F844}" type="slidenum">
              <a:rPr lang="en-US" smtClean="0"/>
              <a:pPr>
                <a:defRPr/>
              </a:pPr>
              <a:t>‹#›</a:t>
            </a:fld>
            <a:endParaRPr lang="en-US" dirty="0"/>
          </a:p>
        </p:txBody>
      </p:sp>
    </p:spTree>
    <p:extLst>
      <p:ext uri="{BB962C8B-B14F-4D97-AF65-F5344CB8AC3E}">
        <p14:creationId xmlns:p14="http://schemas.microsoft.com/office/powerpoint/2010/main" val="1407478171"/>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hyperlink" Target="https://www.americanbar.org/groups/probono_public_service/projects_awards/free-legal-answers/tips-for-providing-pro-bono-through-aba-free-legal-answers/" TargetMode="External"/><Relationship Id="rId4" Type="http://schemas.openxmlformats.org/officeDocument/2006/relationships/hyperlink" Target="https://pa.freelegalanswers.or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bafederal.freelegalanswers.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hyperlink" Target="http://www.palawhelp.org/PA/index.cfm/County/%20/City/%20/demoMode/=%201/Language/1/State/PA/TextOnly/N/ZipCode/%20/LoggedIn/0" TargetMode="External"/><Relationship Id="rId4" Type="http://schemas.openxmlformats.org/officeDocument/2006/relationships/image" Target="../media/image11.jpeg"/><Relationship Id="rId9"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hyperlink" Target="mailto:dkt@pabar.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04800" y="1524000"/>
            <a:ext cx="8610600" cy="2819400"/>
          </a:xfrm>
        </p:spPr>
        <p:txBody>
          <a:bodyPr>
            <a:normAutofit fontScale="90000"/>
          </a:bodyPr>
          <a:lstStyle/>
          <a:p>
            <a:br>
              <a:rPr lang="en-US" altLang="en-US" dirty="0"/>
            </a:br>
            <a:br>
              <a:rPr lang="en-US" altLang="en-US" dirty="0"/>
            </a:br>
            <a:br>
              <a:rPr lang="en-US" altLang="en-US" dirty="0"/>
            </a:br>
            <a:br>
              <a:rPr lang="en-US" altLang="en-US" dirty="0"/>
            </a:br>
            <a:br>
              <a:rPr lang="en-US" altLang="en-US" dirty="0"/>
            </a:br>
            <a:br>
              <a:rPr lang="en-US" altLang="en-US" dirty="0"/>
            </a:br>
            <a:br>
              <a:rPr lang="en-US" altLang="en-US" dirty="0"/>
            </a:br>
            <a:br>
              <a:rPr lang="en-US" altLang="en-US" sz="5300" dirty="0">
                <a:solidFill>
                  <a:srgbClr val="000099"/>
                </a:solidFill>
                <a:latin typeface="Times New Roman" panose="02020603050405020304" pitchFamily="18" charset="0"/>
                <a:cs typeface="Times New Roman" panose="02020603050405020304" pitchFamily="18" charset="0"/>
              </a:rPr>
            </a:br>
            <a:br>
              <a:rPr lang="en-US" altLang="en-US" sz="5300" dirty="0">
                <a:solidFill>
                  <a:srgbClr val="000099"/>
                </a:solidFill>
                <a:latin typeface="Times New Roman" panose="02020603050405020304" pitchFamily="18" charset="0"/>
                <a:cs typeface="Times New Roman" panose="02020603050405020304" pitchFamily="18" charset="0"/>
              </a:rPr>
            </a:br>
            <a:br>
              <a:rPr lang="en-US" altLang="en-US" sz="5300" dirty="0">
                <a:solidFill>
                  <a:srgbClr val="000099"/>
                </a:solidFill>
                <a:latin typeface="Times New Roman" panose="02020603050405020304" pitchFamily="18" charset="0"/>
                <a:cs typeface="Times New Roman" panose="02020603050405020304" pitchFamily="18" charset="0"/>
              </a:rPr>
            </a:br>
            <a:br>
              <a:rPr lang="en-US" altLang="en-US" sz="5300" dirty="0">
                <a:solidFill>
                  <a:srgbClr val="000099"/>
                </a:solidFill>
                <a:latin typeface="Times New Roman" panose="02020603050405020304" pitchFamily="18" charset="0"/>
                <a:cs typeface="Times New Roman" panose="02020603050405020304" pitchFamily="18" charset="0"/>
              </a:rPr>
            </a:br>
            <a:br>
              <a:rPr lang="en-US" altLang="en-US" sz="5300" dirty="0">
                <a:solidFill>
                  <a:srgbClr val="000099"/>
                </a:solidFill>
                <a:latin typeface="Times New Roman" panose="02020603050405020304" pitchFamily="18" charset="0"/>
                <a:cs typeface="Times New Roman" panose="02020603050405020304" pitchFamily="18" charset="0"/>
              </a:rPr>
            </a:br>
            <a:br>
              <a:rPr lang="en-US" altLang="en-US" sz="5300" dirty="0">
                <a:solidFill>
                  <a:srgbClr val="000099"/>
                </a:solidFill>
                <a:latin typeface="Times New Roman" panose="02020603050405020304" pitchFamily="18" charset="0"/>
                <a:cs typeface="Times New Roman" panose="02020603050405020304" pitchFamily="18" charset="0"/>
              </a:rPr>
            </a:br>
            <a:endParaRPr lang="en-US" altLang="en-US" sz="3600" dirty="0">
              <a:latin typeface="Helvetica Neue"/>
            </a:endParaRPr>
          </a:p>
        </p:txBody>
      </p:sp>
      <p:sp>
        <p:nvSpPr>
          <p:cNvPr id="3" name="Subtitle 2"/>
          <p:cNvSpPr>
            <a:spLocks noGrp="1"/>
          </p:cNvSpPr>
          <p:nvPr>
            <p:ph type="subTitle" idx="1"/>
          </p:nvPr>
        </p:nvSpPr>
        <p:spPr>
          <a:xfrm>
            <a:off x="304800" y="2584017"/>
            <a:ext cx="8566758" cy="2597583"/>
          </a:xfrm>
        </p:spPr>
        <p:txBody>
          <a:bodyPr rtlCol="0">
            <a:normAutofit/>
          </a:bodyPr>
          <a:lstStyle/>
          <a:p>
            <a:pPr>
              <a:defRPr/>
            </a:pPr>
            <a:r>
              <a:rPr lang="en-US" dirty="0"/>
              <a:t>Pro Bono, Civil Legal Aid and Volunteering in Challenging Times</a:t>
            </a:r>
          </a:p>
          <a:p>
            <a:pPr eaLnBrk="1" fontAlgn="auto" hangingPunct="1">
              <a:spcAft>
                <a:spcPts val="0"/>
              </a:spcAft>
              <a:buFont typeface="Arial" pitchFamily="34" charset="0"/>
              <a:buNone/>
              <a:defRPr/>
            </a:pPr>
            <a:endParaRPr lang="en-US" sz="2000" b="1" dirty="0"/>
          </a:p>
          <a:p>
            <a:pPr eaLnBrk="1" fontAlgn="auto" hangingPunct="1">
              <a:spcAft>
                <a:spcPts val="0"/>
              </a:spcAft>
              <a:buFont typeface="Arial" pitchFamily="34" charset="0"/>
              <a:buNone/>
              <a:defRPr/>
            </a:pPr>
            <a:r>
              <a:rPr lang="en-US" sz="2000" b="1" dirty="0"/>
              <a:t>Free legal Answers</a:t>
            </a:r>
          </a:p>
        </p:txBody>
      </p:sp>
      <p:sp>
        <p:nvSpPr>
          <p:cNvPr id="2052" name="Rectangle 5"/>
          <p:cNvSpPr>
            <a:spLocks noChangeArrowheads="1"/>
          </p:cNvSpPr>
          <p:nvPr/>
        </p:nvSpPr>
        <p:spPr bwMode="auto">
          <a:xfrm>
            <a:off x="533400" y="50292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4000" dirty="0"/>
          </a:p>
        </p:txBody>
      </p:sp>
      <p:pic>
        <p:nvPicPr>
          <p:cNvPr id="5" name="Picture 4" descr="PBA logo 1c for p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1083"/>
            <a:ext cx="2468562"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PBF Logo Final (blk).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34938"/>
            <a:ext cx="3657600" cy="104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16204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0-#ppt_w/2"/>
                                          </p:val>
                                        </p:tav>
                                        <p:tav tm="100000">
                                          <p:val>
                                            <p:strVal val="#ppt_x"/>
                                          </p:val>
                                        </p:tav>
                                      </p:tavLst>
                                    </p:anim>
                                    <p:anim calcmode="lin" valueType="num">
                                      <p:cBhvr additive="base">
                                        <p:cTn id="8" dur="20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2000" fill="hold"/>
                                        <p:tgtEl>
                                          <p:spTgt spid="6"/>
                                        </p:tgtEl>
                                        <p:attrNameLst>
                                          <p:attrName>ppt_x</p:attrName>
                                        </p:attrNameLst>
                                      </p:cBhvr>
                                      <p:tavLst>
                                        <p:tav tm="0">
                                          <p:val>
                                            <p:strVal val="1+#ppt_w/2"/>
                                          </p:val>
                                        </p:tav>
                                        <p:tav tm="100000">
                                          <p:val>
                                            <p:strVal val="#ppt_x"/>
                                          </p:val>
                                        </p:tav>
                                      </p:tavLst>
                                    </p:anim>
                                    <p:anim calcmode="lin" valueType="num">
                                      <p:cBhvr additive="base">
                                        <p:cTn id="12"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idx="1"/>
          </p:nvPr>
        </p:nvSpPr>
        <p:spPr/>
        <p:txBody>
          <a:bodyPr>
            <a:normAutofit fontScale="85000" lnSpcReduction="20000"/>
          </a:bodyPr>
          <a:lstStyle/>
          <a:p>
            <a:pPr algn="ctr" eaLnBrk="1" hangingPunct="1">
              <a:lnSpc>
                <a:spcPct val="80000"/>
              </a:lnSpc>
            </a:pPr>
            <a:endParaRPr lang="en-US" altLang="en-US" sz="3200" b="1" dirty="0">
              <a:solidFill>
                <a:srgbClr val="0066CC"/>
              </a:solidFill>
            </a:endParaRPr>
          </a:p>
          <a:p>
            <a:pPr algn="ctr" eaLnBrk="1" hangingPunct="1">
              <a:lnSpc>
                <a:spcPct val="80000"/>
              </a:lnSpc>
            </a:pPr>
            <a:endParaRPr lang="en-US" altLang="en-US" sz="3200" b="1" dirty="0">
              <a:solidFill>
                <a:srgbClr val="0066CC"/>
              </a:solidFill>
            </a:endParaRPr>
          </a:p>
          <a:p>
            <a:pPr algn="ctr" eaLnBrk="1" hangingPunct="1">
              <a:lnSpc>
                <a:spcPct val="80000"/>
              </a:lnSpc>
            </a:pPr>
            <a:r>
              <a:rPr lang="en-US" altLang="en-US" sz="2800" b="1" dirty="0">
                <a:solidFill>
                  <a:schemeClr val="accent2"/>
                </a:solidFill>
              </a:rPr>
              <a:t>Pennsylvania Lawyers Serving </a:t>
            </a:r>
          </a:p>
          <a:p>
            <a:pPr algn="ctr" eaLnBrk="1" hangingPunct="1">
              <a:lnSpc>
                <a:spcPct val="80000"/>
              </a:lnSpc>
            </a:pPr>
            <a:r>
              <a:rPr lang="en-US" altLang="en-US" sz="2800" b="1" dirty="0">
                <a:solidFill>
                  <a:schemeClr val="accent2"/>
                </a:solidFill>
              </a:rPr>
              <a:t>the Public Good</a:t>
            </a:r>
          </a:p>
          <a:p>
            <a:pPr algn="ctr" eaLnBrk="1" hangingPunct="1">
              <a:lnSpc>
                <a:spcPct val="80000"/>
              </a:lnSpc>
            </a:pPr>
            <a:endParaRPr lang="en-US" altLang="en-US" sz="3200" b="1" dirty="0">
              <a:solidFill>
                <a:schemeClr val="accent2"/>
              </a:solidFill>
            </a:endParaRPr>
          </a:p>
          <a:p>
            <a:pPr algn="ctr" eaLnBrk="1" hangingPunct="1">
              <a:lnSpc>
                <a:spcPct val="80000"/>
              </a:lnSpc>
            </a:pPr>
            <a:r>
              <a:rPr lang="en-US" altLang="en-US" sz="1600" b="1" dirty="0">
                <a:solidFill>
                  <a:srgbClr val="0066CC"/>
                </a:solidFill>
              </a:rPr>
              <a:t>Brought to you by:</a:t>
            </a:r>
          </a:p>
          <a:p>
            <a:pPr algn="ctr" eaLnBrk="1" hangingPunct="1">
              <a:lnSpc>
                <a:spcPct val="80000"/>
              </a:lnSpc>
            </a:pPr>
            <a:endParaRPr lang="en-US" altLang="en-US" sz="1600" b="1" dirty="0">
              <a:solidFill>
                <a:srgbClr val="0066CC"/>
              </a:solidFill>
            </a:endParaRPr>
          </a:p>
          <a:p>
            <a:pPr algn="ctr" eaLnBrk="1" hangingPunct="1">
              <a:lnSpc>
                <a:spcPct val="80000"/>
              </a:lnSpc>
            </a:pPr>
            <a:r>
              <a:rPr lang="en-US" altLang="en-US" sz="1800" b="1" dirty="0">
                <a:solidFill>
                  <a:srgbClr val="0066CC"/>
                </a:solidFill>
              </a:rPr>
              <a:t>Pennsylvania Legal Aid Network</a:t>
            </a:r>
          </a:p>
          <a:p>
            <a:pPr algn="ctr" eaLnBrk="1" hangingPunct="1">
              <a:lnSpc>
                <a:spcPct val="80000"/>
              </a:lnSpc>
            </a:pPr>
            <a:r>
              <a:rPr lang="en-US" altLang="en-US" sz="1800" b="1" dirty="0">
                <a:solidFill>
                  <a:srgbClr val="0066CC"/>
                </a:solidFill>
              </a:rPr>
              <a:t>Pennsylvania Bar Association</a:t>
            </a:r>
          </a:p>
          <a:p>
            <a:pPr algn="ctr" eaLnBrk="1" hangingPunct="1">
              <a:lnSpc>
                <a:spcPct val="80000"/>
              </a:lnSpc>
            </a:pPr>
            <a:r>
              <a:rPr lang="en-US" altLang="en-US" sz="1800" b="1" dirty="0">
                <a:solidFill>
                  <a:srgbClr val="0066CC"/>
                </a:solidFill>
              </a:rPr>
              <a:t>Legal Services Corporation</a:t>
            </a:r>
          </a:p>
          <a:p>
            <a:pPr algn="ctr" eaLnBrk="1" hangingPunct="1">
              <a:lnSpc>
                <a:spcPct val="80000"/>
              </a:lnSpc>
            </a:pPr>
            <a:r>
              <a:rPr lang="en-US" altLang="en-US" sz="1800" b="1" dirty="0">
                <a:solidFill>
                  <a:srgbClr val="0066CC"/>
                </a:solidFill>
              </a:rPr>
              <a:t>Pro Bono Net</a:t>
            </a:r>
          </a:p>
          <a:p>
            <a:pPr algn="ctr" eaLnBrk="1" hangingPunct="1">
              <a:lnSpc>
                <a:spcPct val="80000"/>
              </a:lnSpc>
            </a:pPr>
            <a:endParaRPr lang="en-US" altLang="en-US" sz="1800" dirty="0"/>
          </a:p>
        </p:txBody>
      </p:sp>
      <p:pic>
        <p:nvPicPr>
          <p:cNvPr id="148483" name="Picture 3" descr="Penn_PA_logo_image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600200"/>
            <a:ext cx="4433888"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9158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nner">
            <a:extLst>
              <a:ext uri="{FF2B5EF4-FFF2-40B4-BE49-F238E27FC236}">
                <a16:creationId xmlns:a16="http://schemas.microsoft.com/office/drawing/2014/main" id="{E1D87D6A-D1F1-4C2C-9CD4-7D53357A117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685800"/>
            <a:ext cx="6019800" cy="914400"/>
          </a:xfrm>
          <a:prstGeom prst="rect">
            <a:avLst/>
          </a:prstGeom>
          <a:noFill/>
          <a:ln>
            <a:noFill/>
          </a:ln>
        </p:spPr>
      </p:pic>
      <p:sp>
        <p:nvSpPr>
          <p:cNvPr id="8" name="TextBox 7">
            <a:extLst>
              <a:ext uri="{FF2B5EF4-FFF2-40B4-BE49-F238E27FC236}">
                <a16:creationId xmlns:a16="http://schemas.microsoft.com/office/drawing/2014/main" id="{437D3A09-66CF-47B0-AE09-7EB2D0788B31}"/>
              </a:ext>
            </a:extLst>
          </p:cNvPr>
          <p:cNvSpPr txBox="1"/>
          <p:nvPr/>
        </p:nvSpPr>
        <p:spPr>
          <a:xfrm>
            <a:off x="0" y="-2743200"/>
            <a:ext cx="9258300" cy="8617744"/>
          </a:xfrm>
          <a:prstGeom prst="rect">
            <a:avLst/>
          </a:prstGeom>
          <a:noFill/>
        </p:spPr>
        <p:txBody>
          <a:bodyPr wrap="square">
            <a:spAutoFit/>
          </a:bodyPr>
          <a:lstStyle/>
          <a:p>
            <a:endParaRPr lang="en-US" sz="2400" b="1" dirty="0"/>
          </a:p>
          <a:p>
            <a:endParaRPr lang="en-US" b="1" dirty="0"/>
          </a:p>
          <a:p>
            <a:endParaRPr lang="en-US" sz="2400" b="1" dirty="0"/>
          </a:p>
          <a:p>
            <a:endParaRPr lang="en-US" b="1" dirty="0"/>
          </a:p>
          <a:p>
            <a:endParaRPr lang="en-US" sz="2400" b="1" dirty="0"/>
          </a:p>
          <a:p>
            <a:endParaRPr lang="en-US" b="1" dirty="0"/>
          </a:p>
          <a:p>
            <a:endParaRPr lang="en-US" sz="2400" b="1" dirty="0"/>
          </a:p>
          <a:p>
            <a:endParaRPr lang="en-US" b="1" dirty="0"/>
          </a:p>
          <a:p>
            <a:endParaRPr lang="en-US" sz="2400" b="1" dirty="0"/>
          </a:p>
          <a:p>
            <a:endParaRPr lang="en-US" b="1" dirty="0"/>
          </a:p>
          <a:p>
            <a:endParaRPr lang="en-US" sz="2400" b="1" dirty="0"/>
          </a:p>
          <a:p>
            <a:endParaRPr lang="en-US" sz="1400" b="1" dirty="0"/>
          </a:p>
          <a:p>
            <a:endParaRPr lang="en-US" sz="1800" b="1" dirty="0"/>
          </a:p>
          <a:p>
            <a:endParaRPr lang="en-US" sz="1800" b="1" dirty="0"/>
          </a:p>
          <a:p>
            <a:r>
              <a:rPr lang="en-US" sz="1600" b="1" dirty="0">
                <a:hlinkClick r:id="rId4"/>
              </a:rPr>
              <a:t>https://pa.freelegalanswers.org</a:t>
            </a:r>
            <a:endParaRPr lang="en-US" sz="1600" b="1" dirty="0"/>
          </a:p>
          <a:p>
            <a:endParaRPr lang="en-US" sz="1600" b="1" dirty="0"/>
          </a:p>
          <a:p>
            <a:r>
              <a:rPr lang="en-US" sz="1600" b="1" dirty="0"/>
              <a:t>How does Pennsylvania Free Legal Answers work?</a:t>
            </a:r>
            <a:endParaRPr lang="en-US" sz="1600" dirty="0"/>
          </a:p>
          <a:p>
            <a:r>
              <a:rPr lang="en-US" sz="1600" dirty="0"/>
              <a:t>Pennsylvania (PBA) Free Legal Answers is based on the walk-in clinic model long employed by the PBA Pro Bono Office at its legal needs clinics where clients request brief advice and counsel about a specific civil legal issue from a volunteer lawyer or a law student or paralegal working under the direction of an attorney volunteer or staffer.  Lawyers provide information and basic legal advice without any expectation of long-term representation but there is always the option, if the lawyer wishes to pursue such representation, for the lawyer to take on the client for a fuller pro bono representation. </a:t>
            </a:r>
          </a:p>
          <a:p>
            <a:r>
              <a:rPr lang="en-US" sz="1600" dirty="0"/>
              <a:t>Users who meet eligibility (see </a:t>
            </a:r>
            <a:r>
              <a:rPr lang="en-US" sz="1600" b="1" dirty="0"/>
              <a:t>Eligibility</a:t>
            </a:r>
            <a:r>
              <a:rPr lang="en-US" sz="1600" dirty="0"/>
              <a:t> below) sign the use agreement, create a password, post a request for legal advice information and provide facts about their case that will help the lawyer answer the question. Users will be asked to select a category (such as “housing” or “debt”) that best describes their question.</a:t>
            </a:r>
          </a:p>
          <a:p>
            <a:endParaRPr lang="en-US" sz="1600" dirty="0"/>
          </a:p>
          <a:p>
            <a:endParaRPr lang="en-US" sz="1600" dirty="0"/>
          </a:p>
          <a:p>
            <a:r>
              <a:rPr lang="en-US" sz="1600" dirty="0">
                <a:hlinkClick r:id="rId5"/>
              </a:rPr>
              <a:t>Videos and Other Resources for Answering Questions</a:t>
            </a:r>
            <a:endParaRPr lang="en-US" sz="1600" dirty="0"/>
          </a:p>
        </p:txBody>
      </p:sp>
    </p:spTree>
    <p:extLst>
      <p:ext uri="{BB962C8B-B14F-4D97-AF65-F5344CB8AC3E}">
        <p14:creationId xmlns:p14="http://schemas.microsoft.com/office/powerpoint/2010/main" val="3962643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Legal Answers</a:t>
            </a:r>
          </a:p>
        </p:txBody>
      </p:sp>
      <p:sp>
        <p:nvSpPr>
          <p:cNvPr id="3" name="Content Placeholder 2"/>
          <p:cNvSpPr>
            <a:spLocks noGrp="1"/>
          </p:cNvSpPr>
          <p:nvPr>
            <p:ph idx="1"/>
          </p:nvPr>
        </p:nvSpPr>
        <p:spPr/>
        <p:txBody>
          <a:bodyPr/>
          <a:lstStyle/>
          <a:p>
            <a:r>
              <a:rPr lang="en-US" dirty="0"/>
              <a:t>Overview of Free Legal Answers platform</a:t>
            </a:r>
          </a:p>
          <a:p>
            <a:r>
              <a:rPr lang="en-US" dirty="0"/>
              <a:t>Income/eligibility screening by PBA</a:t>
            </a:r>
          </a:p>
          <a:p>
            <a:pPr lvl="1"/>
            <a:r>
              <a:rPr lang="en-US" dirty="0"/>
              <a:t>household income &lt; 250% of federal poverty level;</a:t>
            </a:r>
          </a:p>
          <a:p>
            <a:pPr lvl="1"/>
            <a:r>
              <a:rPr lang="en-US" dirty="0"/>
              <a:t>may not have liquid assets exceeding $5,000 in value;</a:t>
            </a:r>
          </a:p>
          <a:p>
            <a:pPr lvl="1"/>
            <a:r>
              <a:rPr lang="en-US" dirty="0"/>
              <a:t>may not be incarcerated and may not request assistance with criminal law matters</a:t>
            </a:r>
          </a:p>
          <a:p>
            <a:r>
              <a:rPr lang="en-US" dirty="0"/>
              <a:t>Clients on platform sign agreement acknowledging limited scope</a:t>
            </a:r>
          </a:p>
          <a:p>
            <a:pPr marL="137160" indent="0">
              <a:buNone/>
            </a:pPr>
            <a:endParaRPr lang="en-US" dirty="0"/>
          </a:p>
          <a:p>
            <a:pPr marL="137160" indent="0">
              <a:buNone/>
            </a:pPr>
            <a:endParaRPr lang="en-US" dirty="0"/>
          </a:p>
        </p:txBody>
      </p:sp>
    </p:spTree>
    <p:extLst>
      <p:ext uri="{BB962C8B-B14F-4D97-AF65-F5344CB8AC3E}">
        <p14:creationId xmlns:p14="http://schemas.microsoft.com/office/powerpoint/2010/main" val="897197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Legal Answers</a:t>
            </a:r>
          </a:p>
        </p:txBody>
      </p:sp>
      <p:sp>
        <p:nvSpPr>
          <p:cNvPr id="3" name="Content Placeholder 2"/>
          <p:cNvSpPr>
            <a:spLocks noGrp="1"/>
          </p:cNvSpPr>
          <p:nvPr>
            <p:ph idx="1"/>
          </p:nvPr>
        </p:nvSpPr>
        <p:spPr/>
        <p:txBody>
          <a:bodyPr/>
          <a:lstStyle/>
          <a:p>
            <a:r>
              <a:rPr lang="en-US" dirty="0"/>
              <a:t>Volunteer lawyer can respond and close question </a:t>
            </a:r>
            <a:r>
              <a:rPr lang="en-US" i="1" dirty="0"/>
              <a:t>or</a:t>
            </a:r>
            <a:r>
              <a:rPr lang="en-US" dirty="0"/>
              <a:t> leave it open for follow-up/clarification and then close it</a:t>
            </a:r>
          </a:p>
          <a:p>
            <a:r>
              <a:rPr lang="en-US" dirty="0"/>
              <a:t>Short-term, limited representation</a:t>
            </a:r>
          </a:p>
          <a:p>
            <a:r>
              <a:rPr lang="en-US" dirty="0"/>
              <a:t>If you have an interest in further representation, that should be handled through a separate pro bono engagement off the platform (following firm’s or company’s standard conflict check and pro bono file opening process)</a:t>
            </a:r>
          </a:p>
          <a:p>
            <a:pPr marL="137160" indent="0">
              <a:buNone/>
            </a:pPr>
            <a:endParaRPr lang="en-US" dirty="0"/>
          </a:p>
          <a:p>
            <a:pPr marL="137160" indent="0">
              <a:buNone/>
            </a:pPr>
            <a:endParaRPr lang="en-US" dirty="0"/>
          </a:p>
        </p:txBody>
      </p:sp>
    </p:spTree>
    <p:extLst>
      <p:ext uri="{BB962C8B-B14F-4D97-AF65-F5344CB8AC3E}">
        <p14:creationId xmlns:p14="http://schemas.microsoft.com/office/powerpoint/2010/main" val="24134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83E8-90BD-235A-3C04-92051658C151}"/>
              </a:ext>
            </a:extLst>
          </p:cNvPr>
          <p:cNvSpPr>
            <a:spLocks noGrp="1"/>
          </p:cNvSpPr>
          <p:nvPr>
            <p:ph type="title"/>
          </p:nvPr>
        </p:nvSpPr>
        <p:spPr>
          <a:xfrm>
            <a:off x="1443491" y="762000"/>
            <a:ext cx="6571343" cy="1263775"/>
          </a:xfrm>
        </p:spPr>
        <p:txBody>
          <a:bodyPr>
            <a:noAutofit/>
          </a:bodyPr>
          <a:lstStyle/>
          <a:p>
            <a:r>
              <a:rPr lang="en-US" sz="2400" dirty="0"/>
              <a:t>ABA Federal free legal answers (for Veterans Benefits and Immigration Law)</a:t>
            </a:r>
            <a:br>
              <a:rPr lang="en-US" sz="2800" dirty="0"/>
            </a:br>
            <a:br>
              <a:rPr lang="en-US" sz="2800" dirty="0"/>
            </a:br>
            <a:endParaRPr lang="en-US" sz="2800" dirty="0"/>
          </a:p>
        </p:txBody>
      </p:sp>
      <p:graphicFrame>
        <p:nvGraphicFramePr>
          <p:cNvPr id="4" name="Content Placeholder 3">
            <a:extLst>
              <a:ext uri="{FF2B5EF4-FFF2-40B4-BE49-F238E27FC236}">
                <a16:creationId xmlns:a16="http://schemas.microsoft.com/office/drawing/2014/main" id="{35A8702B-FFF7-4C08-A1DC-0508D4CC0C2D}"/>
              </a:ext>
            </a:extLst>
          </p:cNvPr>
          <p:cNvGraphicFramePr>
            <a:graphicFrameLocks noGrp="1"/>
          </p:cNvGraphicFramePr>
          <p:nvPr>
            <p:ph idx="1"/>
            <p:extLst>
              <p:ext uri="{D42A27DB-BD31-4B8C-83A1-F6EECF244321}">
                <p14:modId xmlns:p14="http://schemas.microsoft.com/office/powerpoint/2010/main" val="3373718492"/>
              </p:ext>
            </p:extLst>
          </p:nvPr>
        </p:nvGraphicFramePr>
        <p:xfrm>
          <a:off x="1752600" y="3322638"/>
          <a:ext cx="6419850" cy="2240280"/>
        </p:xfrm>
        <a:graphic>
          <a:graphicData uri="http://schemas.openxmlformats.org/drawingml/2006/table">
            <a:tbl>
              <a:tblPr/>
              <a:tblGrid>
                <a:gridCol w="3133725">
                  <a:extLst>
                    <a:ext uri="{9D8B030D-6E8A-4147-A177-3AD203B41FA5}">
                      <a16:colId xmlns:a16="http://schemas.microsoft.com/office/drawing/2014/main" val="3573531748"/>
                    </a:ext>
                  </a:extLst>
                </a:gridCol>
                <a:gridCol w="3286125">
                  <a:extLst>
                    <a:ext uri="{9D8B030D-6E8A-4147-A177-3AD203B41FA5}">
                      <a16:colId xmlns:a16="http://schemas.microsoft.com/office/drawing/2014/main" val="979646539"/>
                    </a:ext>
                  </a:extLst>
                </a:gridCol>
              </a:tblGrid>
              <a:tr h="260727">
                <a:tc>
                  <a:txBody>
                    <a:bodyPr/>
                    <a:lstStyle/>
                    <a:p>
                      <a:r>
                        <a:rPr lang="en-US"/>
                        <a:t>OTHER</a:t>
                      </a:r>
                    </a:p>
                  </a:txBody>
                  <a:tcPr anchor="ctr">
                    <a:lnL>
                      <a:noFill/>
                    </a:lnL>
                    <a:lnR>
                      <a:noFill/>
                    </a:lnR>
                    <a:lnT>
                      <a:noFill/>
                    </a:lnT>
                    <a:lnB>
                      <a:noFill/>
                    </a:lnB>
                  </a:tcPr>
                </a:tc>
                <a:tc>
                  <a:txBody>
                    <a:bodyPr/>
                    <a:lstStyle/>
                    <a:p>
                      <a:endParaRPr lang="en-US" dirty="0"/>
                    </a:p>
                  </a:txBody>
                  <a:tcPr anchor="ctr">
                    <a:lnL>
                      <a:noFill/>
                    </a:lnL>
                    <a:lnR>
                      <a:noFill/>
                    </a:lnR>
                    <a:lnT>
                      <a:noFill/>
                    </a:lnT>
                    <a:lnB>
                      <a:noFill/>
                    </a:lnB>
                  </a:tcPr>
                </a:tc>
                <a:extLst>
                  <a:ext uri="{0D108BD9-81ED-4DB2-BD59-A6C34878D82A}">
                    <a16:rowId xmlns:a16="http://schemas.microsoft.com/office/drawing/2014/main" val="2384710660"/>
                  </a:ext>
                </a:extLst>
              </a:tr>
              <a:tr h="1704757">
                <a:tc>
                  <a:txBody>
                    <a:bodyPr/>
                    <a:lstStyle/>
                    <a:p>
                      <a:endParaRPr lang="en-US" dirty="0"/>
                    </a:p>
                  </a:txBody>
                  <a:tcPr anchor="ctr">
                    <a:lnL>
                      <a:noFill/>
                    </a:lnL>
                    <a:lnR>
                      <a:noFill/>
                    </a:lnR>
                    <a:lnT>
                      <a:noFill/>
                    </a:lnT>
                    <a:lnB>
                      <a:noFill/>
                    </a:lnB>
                  </a:tcPr>
                </a:tc>
                <a:tc>
                  <a:txBody>
                    <a:bodyPr/>
                    <a:lstStyle/>
                    <a:p>
                      <a:r>
                        <a:rPr lang="en-US" dirty="0"/>
                        <a:t>ABA Federal Free Legal Answers is a website which allows veterans, along with eligible dependents and survivors, to submit questions about civil legal issues pertaining to veterans, including VA benefits, discharge upgrades, and similar veterans’ legal issues, and receive answers from pro bono lawyers. </a:t>
                      </a:r>
                    </a:p>
                    <a:p>
                      <a:r>
                        <a:rPr lang="en-US" dirty="0"/>
                        <a:t>Visit https://abafederal.freelegalanswers.org/ to get started.</a:t>
                      </a:r>
                    </a:p>
                  </a:txBody>
                  <a:tcPr anchor="ctr">
                    <a:lnL>
                      <a:noFill/>
                    </a:lnL>
                    <a:lnR>
                      <a:noFill/>
                    </a:lnR>
                    <a:lnT>
                      <a:noFill/>
                    </a:lnT>
                    <a:lnB>
                      <a:noFill/>
                    </a:lnB>
                  </a:tcPr>
                </a:tc>
                <a:extLst>
                  <a:ext uri="{0D108BD9-81ED-4DB2-BD59-A6C34878D82A}">
                    <a16:rowId xmlns:a16="http://schemas.microsoft.com/office/drawing/2014/main" val="1935129710"/>
                  </a:ext>
                </a:extLst>
              </a:tr>
            </a:tbl>
          </a:graphicData>
        </a:graphic>
      </p:graphicFrame>
      <p:sp>
        <p:nvSpPr>
          <p:cNvPr id="5" name="Rectangle 1">
            <a:extLst>
              <a:ext uri="{FF2B5EF4-FFF2-40B4-BE49-F238E27FC236}">
                <a16:creationId xmlns:a16="http://schemas.microsoft.com/office/drawing/2014/main" id="{C8BE4CCD-1E95-63F6-B172-8064758BE125}"/>
              </a:ext>
            </a:extLst>
          </p:cNvPr>
          <p:cNvSpPr>
            <a:spLocks noChangeArrowheads="1"/>
          </p:cNvSpPr>
          <p:nvPr/>
        </p:nvSpPr>
        <p:spPr bwMode="auto">
          <a:xfrm>
            <a:off x="1443038" y="2041650"/>
            <a:ext cx="38608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ABA Federal Free Legal Answers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rPr>
              <a:t>General Contact Information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hlinkClick r:id="rId2"/>
              </a:rPr>
              <a:t>abafederal.freelegalanswers.org/ </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A20220D9-D162-FED7-D126-26375D8D47DB}"/>
              </a:ext>
            </a:extLst>
          </p:cNvPr>
          <p:cNvSpPr>
            <a:spLocks noChangeArrowheads="1"/>
          </p:cNvSpPr>
          <p:nvPr/>
        </p:nvSpPr>
        <p:spPr bwMode="auto">
          <a:xfrm>
            <a:off x="1443038" y="3078163"/>
            <a:ext cx="9144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3">
            <a:extLst>
              <a:ext uri="{FF2B5EF4-FFF2-40B4-BE49-F238E27FC236}">
                <a16:creationId xmlns:a16="http://schemas.microsoft.com/office/drawing/2014/main" id="{CBA02173-1264-0197-E191-CAEDA6455DF1}"/>
              </a:ext>
            </a:extLst>
          </p:cNvPr>
          <p:cNvSpPr>
            <a:spLocks noChangeArrowheads="1"/>
          </p:cNvSpPr>
          <p:nvPr/>
        </p:nvSpPr>
        <p:spPr bwMode="auto">
          <a:xfrm>
            <a:off x="1443038" y="2994946"/>
            <a:ext cx="30956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800" dirty="0">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5011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fontScale="90000"/>
          </a:bodyPr>
          <a:lstStyle/>
          <a:p>
            <a:r>
              <a:rPr lang="en-US" altLang="en-US" sz="3800" dirty="0"/>
              <a:t>What Else Can Lawyers Do?</a:t>
            </a:r>
          </a:p>
        </p:txBody>
      </p:sp>
      <p:sp>
        <p:nvSpPr>
          <p:cNvPr id="4" name="Rectangle 3"/>
          <p:cNvSpPr/>
          <p:nvPr/>
        </p:nvSpPr>
        <p:spPr>
          <a:xfrm>
            <a:off x="631825" y="1417638"/>
            <a:ext cx="7826375" cy="4324261"/>
          </a:xfrm>
          <a:prstGeom prst="rect">
            <a:avLst/>
          </a:prstGeom>
        </p:spPr>
        <p:txBody>
          <a:bodyPr wrap="square">
            <a:spAutoFit/>
          </a:bodyPr>
          <a:lstStyle/>
          <a:p>
            <a:pPr>
              <a:spcAft>
                <a:spcPct val="70000"/>
              </a:spcAft>
              <a:buClr>
                <a:srgbClr val="B30025"/>
              </a:buClr>
              <a:defRPr/>
            </a:pPr>
            <a:endParaRPr lang="en-US" sz="2200" kern="0" dirty="0">
              <a:latin typeface="Arial"/>
            </a:endParaRPr>
          </a:p>
          <a:p>
            <a:pPr>
              <a:spcAft>
                <a:spcPct val="70000"/>
              </a:spcAft>
              <a:buClr>
                <a:srgbClr val="B30025"/>
              </a:buClr>
              <a:defRPr/>
            </a:pPr>
            <a:r>
              <a:rPr lang="en-US" sz="1800" kern="0" dirty="0">
                <a:latin typeface="Arial"/>
              </a:rPr>
              <a:t>In addition to taking advantage of pro bono opportunities like PA Free Legal Answers:</a:t>
            </a:r>
          </a:p>
          <a:p>
            <a:pPr marL="342900" indent="-342900">
              <a:spcAft>
                <a:spcPct val="70000"/>
              </a:spcAft>
              <a:buClr>
                <a:srgbClr val="B30025"/>
              </a:buClr>
              <a:buFont typeface="Arial" pitchFamily="34" charset="0"/>
              <a:buChar char="•"/>
              <a:defRPr/>
            </a:pPr>
            <a:r>
              <a:rPr lang="en-US" sz="1800" kern="0" dirty="0">
                <a:latin typeface="Arial"/>
              </a:rPr>
              <a:t>Partner with local legal aid providers</a:t>
            </a:r>
          </a:p>
          <a:p>
            <a:pPr marL="342900" indent="-342900">
              <a:spcAft>
                <a:spcPct val="70000"/>
              </a:spcAft>
              <a:buClr>
                <a:srgbClr val="B30025"/>
              </a:buClr>
              <a:buFont typeface="Arial" pitchFamily="34" charset="0"/>
              <a:buChar char="•"/>
              <a:defRPr/>
            </a:pPr>
            <a:r>
              <a:rPr lang="en-US" sz="1800" kern="0" dirty="0">
                <a:latin typeface="Arial"/>
              </a:rPr>
              <a:t>Be concerned about the lack of access to justice</a:t>
            </a:r>
          </a:p>
          <a:p>
            <a:pPr marL="342900" indent="-342900">
              <a:spcAft>
                <a:spcPct val="70000"/>
              </a:spcAft>
              <a:buClr>
                <a:srgbClr val="B30025"/>
              </a:buClr>
              <a:buFont typeface="Arial" pitchFamily="34" charset="0"/>
              <a:buChar char="•"/>
              <a:defRPr/>
            </a:pPr>
            <a:r>
              <a:rPr lang="en-US" sz="1800" kern="0" dirty="0">
                <a:latin typeface="Arial"/>
              </a:rPr>
              <a:t>Promote access to justice as a benefit to society as a whole</a:t>
            </a:r>
          </a:p>
          <a:p>
            <a:pPr marL="342900" indent="-342900">
              <a:spcAft>
                <a:spcPct val="70000"/>
              </a:spcAft>
              <a:buClr>
                <a:srgbClr val="B30025"/>
              </a:buClr>
              <a:buFont typeface="Arial" pitchFamily="34" charset="0"/>
              <a:buChar char="•"/>
              <a:defRPr/>
            </a:pPr>
            <a:r>
              <a:rPr lang="en-US" sz="1800" kern="0" dirty="0">
                <a:latin typeface="Arial"/>
              </a:rPr>
              <a:t>Let others—friends, representatives, media—know of your concern!</a:t>
            </a:r>
          </a:p>
          <a:p>
            <a:pPr marL="342900" indent="-342900">
              <a:spcAft>
                <a:spcPct val="70000"/>
              </a:spcAft>
              <a:buClr>
                <a:srgbClr val="B30025"/>
              </a:buClr>
              <a:buFont typeface="Arial" pitchFamily="34" charset="0"/>
              <a:buChar char="•"/>
              <a:defRPr/>
            </a:pPr>
            <a:r>
              <a:rPr lang="en-US" sz="1800" kern="0" dirty="0">
                <a:latin typeface="Arial"/>
              </a:rPr>
              <a:t>Use banks that offer highest interest on IOLTA accounts and encourage others to become Platinum Leaders!</a:t>
            </a:r>
          </a:p>
          <a:p>
            <a:pPr marL="342900" indent="-342900">
              <a:spcAft>
                <a:spcPct val="70000"/>
              </a:spcAft>
              <a:buClr>
                <a:srgbClr val="B30025"/>
              </a:buClr>
              <a:buFont typeface="Arial" pitchFamily="34" charset="0"/>
              <a:buChar char="•"/>
              <a:defRPr/>
            </a:pPr>
            <a:r>
              <a:rPr lang="en-US" sz="1800" kern="0" dirty="0">
                <a:latin typeface="Arial"/>
              </a:rPr>
              <a:t>Donate to Legal Aid</a:t>
            </a:r>
          </a:p>
        </p:txBody>
      </p:sp>
    </p:spTree>
    <p:extLst>
      <p:ext uri="{BB962C8B-B14F-4D97-AF65-F5344CB8AC3E}">
        <p14:creationId xmlns:p14="http://schemas.microsoft.com/office/powerpoint/2010/main" val="803986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lstStyle/>
          <a:p>
            <a:r>
              <a:rPr lang="en-US" dirty="0"/>
              <a:t>Following this program, if you haven’t done so already, please  register on the PA Free Legal Answers platform</a:t>
            </a:r>
          </a:p>
          <a:p>
            <a:r>
              <a:rPr lang="en-US" dirty="0"/>
              <a:t>No minimum or maximum number of questions or time commitment – select and answer questions at your convenience, from your desk</a:t>
            </a:r>
          </a:p>
          <a:p>
            <a:endParaRPr lang="en-US" dirty="0"/>
          </a:p>
          <a:p>
            <a:pPr marL="137160" indent="0">
              <a:buNone/>
            </a:pPr>
            <a:endParaRPr lang="en-US" dirty="0"/>
          </a:p>
        </p:txBody>
      </p:sp>
    </p:spTree>
    <p:extLst>
      <p:ext uri="{BB962C8B-B14F-4D97-AF65-F5344CB8AC3E}">
        <p14:creationId xmlns:p14="http://schemas.microsoft.com/office/powerpoint/2010/main" val="1531026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4"/>
          <p:cNvSpPr>
            <a:spLocks noChangeArrowheads="1" noChangeShapeType="1" noTextEdit="1"/>
          </p:cNvSpPr>
          <p:nvPr/>
        </p:nvSpPr>
        <p:spPr bwMode="auto">
          <a:xfrm>
            <a:off x="1625600" y="457200"/>
            <a:ext cx="5765800" cy="1831975"/>
          </a:xfrm>
          <a:prstGeom prst="rect">
            <a:avLst/>
          </a:prstGeom>
        </p:spPr>
        <p:txBody>
          <a:bodyPr wrap="none" fromWordArt="1">
            <a:prstTxWarp prst="textSlantUp">
              <a:avLst>
                <a:gd name="adj" fmla="val 55556"/>
              </a:avLst>
            </a:prstTxWarp>
          </a:bodyPr>
          <a:lstStyle/>
          <a:p>
            <a:r>
              <a:rPr lang="en-US" sz="2000" kern="10" dirty="0">
                <a:ln w="9525">
                  <a:solidFill>
                    <a:srgbClr val="000000"/>
                  </a:solidFill>
                  <a:round/>
                  <a:headEnd/>
                  <a:tailEnd/>
                </a:ln>
                <a:solidFill>
                  <a:srgbClr val="333399"/>
                </a:solidFill>
                <a:latin typeface="Arial Black"/>
              </a:rPr>
              <a:t>What's Happening in Pro Bono </a:t>
            </a:r>
          </a:p>
          <a:p>
            <a:r>
              <a:rPr lang="en-US" sz="2000" kern="10" dirty="0">
                <a:ln w="9525">
                  <a:solidFill>
                    <a:srgbClr val="000000"/>
                  </a:solidFill>
                  <a:round/>
                  <a:headEnd/>
                  <a:tailEnd/>
                </a:ln>
                <a:solidFill>
                  <a:srgbClr val="333399"/>
                </a:solidFill>
                <a:latin typeface="Arial Black"/>
              </a:rPr>
              <a:t>That You Should Know!!</a:t>
            </a:r>
          </a:p>
        </p:txBody>
      </p:sp>
      <p:pic>
        <p:nvPicPr>
          <p:cNvPr id="16387" name="Picture 9" descr="Pennsylvania Legal Aid Netw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1828800"/>
            <a:ext cx="304800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bannerLeft" descr="PA Bar Foundation: Education - Justice - Equal Acces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4980" y="6341919"/>
            <a:ext cx="26416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12" descr="PALawHELP.org - Your Online Guide to Legal Information and Legal Services in Pennsylvania">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00" y="3943350"/>
            <a:ext cx="24622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4358628"/>
            <a:ext cx="2921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 Box 14"/>
          <p:cNvSpPr txBox="1">
            <a:spLocks noChangeArrowheads="1"/>
          </p:cNvSpPr>
          <p:nvPr/>
        </p:nvSpPr>
        <p:spPr bwMode="auto">
          <a:xfrm>
            <a:off x="2600912" y="2457450"/>
            <a:ext cx="479048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Sign up for https://pa.freelegalanswers.org/Attorneys/Account/Agreement</a:t>
            </a:r>
            <a:endParaRPr lang="en-US" altLang="en-US" sz="1800" b="1" dirty="0">
              <a:latin typeface="Arial" charset="0"/>
            </a:endParaRPr>
          </a:p>
        </p:txBody>
      </p:sp>
      <p:sp>
        <p:nvSpPr>
          <p:cNvPr id="16392" name="Text Box 15"/>
          <p:cNvSpPr txBox="1">
            <a:spLocks noChangeArrowheads="1"/>
          </p:cNvSpPr>
          <p:nvPr/>
        </p:nvSpPr>
        <p:spPr bwMode="auto">
          <a:xfrm>
            <a:off x="406400" y="4745038"/>
            <a:ext cx="38862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dirty="0"/>
              <a:t>Check out our website for news and more!</a:t>
            </a:r>
          </a:p>
          <a:p>
            <a:pPr algn="ctr" eaLnBrk="1" hangingPunct="1">
              <a:spcBef>
                <a:spcPct val="0"/>
              </a:spcBef>
              <a:buFontTx/>
              <a:buNone/>
            </a:pPr>
            <a:r>
              <a:rPr lang="en-US" altLang="en-US" sz="1600" b="1" dirty="0"/>
              <a:t>http://www.pabar.org/site/Probono</a:t>
            </a:r>
          </a:p>
        </p:txBody>
      </p:sp>
      <p:sp>
        <p:nvSpPr>
          <p:cNvPr id="16393" name="WordArt 18"/>
          <p:cNvSpPr>
            <a:spLocks noChangeArrowheads="1" noChangeShapeType="1" noTextEdit="1"/>
          </p:cNvSpPr>
          <p:nvPr/>
        </p:nvSpPr>
        <p:spPr bwMode="auto">
          <a:xfrm rot="309666">
            <a:off x="406400" y="3143250"/>
            <a:ext cx="8051800" cy="739775"/>
          </a:xfrm>
          <a:prstGeom prst="rect">
            <a:avLst/>
          </a:prstGeom>
        </p:spPr>
        <p:txBody>
          <a:bodyPr wrap="none" fromWordArt="1">
            <a:prstTxWarp prst="textSlantUp">
              <a:avLst>
                <a:gd name="adj" fmla="val 55556"/>
              </a:avLst>
            </a:prstTxWarp>
          </a:bodyPr>
          <a:lstStyle/>
          <a:p>
            <a:endParaRPr lang="en-US" sz="1600" kern="10" dirty="0">
              <a:ln w="9525">
                <a:solidFill>
                  <a:srgbClr val="000000"/>
                </a:solidFill>
                <a:round/>
                <a:headEnd/>
                <a:tailEnd/>
              </a:ln>
              <a:solidFill>
                <a:srgbClr val="000000"/>
              </a:solidFill>
              <a:latin typeface="Times New Roman"/>
              <a:cs typeface="Times New Roman"/>
            </a:endParaRPr>
          </a:p>
          <a:p>
            <a:r>
              <a:rPr lang="en-US" sz="1600" kern="10" dirty="0">
                <a:ln w="9525">
                  <a:solidFill>
                    <a:srgbClr val="000000"/>
                  </a:solidFill>
                  <a:round/>
                  <a:headEnd/>
                  <a:tailEnd/>
                </a:ln>
                <a:solidFill>
                  <a:srgbClr val="000000"/>
                </a:solidFill>
                <a:latin typeface="Times New Roman"/>
                <a:cs typeface="Times New Roman"/>
              </a:rPr>
              <a:t>If You Have Pro Bono News—send to dkt@pabar.org</a:t>
            </a:r>
          </a:p>
        </p:txBody>
      </p:sp>
      <p:sp>
        <p:nvSpPr>
          <p:cNvPr id="16394" name="WordArt 19"/>
          <p:cNvSpPr>
            <a:spLocks noChangeArrowheads="1" noChangeShapeType="1" noTextEdit="1"/>
          </p:cNvSpPr>
          <p:nvPr/>
        </p:nvSpPr>
        <p:spPr bwMode="auto">
          <a:xfrm rot="199387">
            <a:off x="1181100" y="5509271"/>
            <a:ext cx="6223000" cy="393129"/>
          </a:xfrm>
          <a:prstGeom prst="rect">
            <a:avLst/>
          </a:prstGeom>
        </p:spPr>
        <p:txBody>
          <a:bodyPr wrap="none" fromWordArt="1">
            <a:prstTxWarp prst="textSlantUp">
              <a:avLst>
                <a:gd name="adj" fmla="val 55556"/>
              </a:avLst>
            </a:prstTxWarp>
          </a:bodyPr>
          <a:lstStyle/>
          <a:p>
            <a:r>
              <a:rPr lang="en-US" sz="1600" kern="10" dirty="0">
                <a:ln w="9525">
                  <a:solidFill>
                    <a:srgbClr val="000000"/>
                  </a:solidFill>
                  <a:round/>
                  <a:headEnd/>
                  <a:tailEnd/>
                </a:ln>
                <a:solidFill>
                  <a:srgbClr val="000000"/>
                </a:solidFill>
                <a:latin typeface="Times New Roman"/>
                <a:cs typeface="Times New Roman"/>
              </a:rPr>
              <a:t>For more Pro Bono Information, call 717-571-7414.</a:t>
            </a:r>
          </a:p>
        </p:txBody>
      </p:sp>
      <p:sp>
        <p:nvSpPr>
          <p:cNvPr id="2" name="Rectangle 1"/>
          <p:cNvSpPr/>
          <p:nvPr/>
        </p:nvSpPr>
        <p:spPr>
          <a:xfrm>
            <a:off x="814429" y="6179698"/>
            <a:ext cx="237566" cy="553998"/>
          </a:xfrm>
          <a:prstGeom prst="rect">
            <a:avLst/>
          </a:prstGeom>
          <a:noFill/>
        </p:spPr>
        <p:txBody>
          <a:bodyPr wrap="none">
            <a:spAutoFit/>
          </a:bodyPr>
          <a:lstStyle/>
          <a:p>
            <a:pPr>
              <a:defRPr/>
            </a:pPr>
            <a:endParaRPr lang="en-US" sz="15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endParaRPr>
          </a:p>
          <a:p>
            <a:pPr>
              <a:defRPr/>
            </a:pPr>
            <a:r>
              <a:rPr lang="en-US" sz="15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 </a:t>
            </a:r>
          </a:p>
        </p:txBody>
      </p:sp>
      <p:pic>
        <p:nvPicPr>
          <p:cNvPr id="14" name="Picture 13" descr="PBA logo 1c for pc.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52400" y="76200"/>
            <a:ext cx="18288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descr="banner">
            <a:extLst>
              <a:ext uri="{FF2B5EF4-FFF2-40B4-BE49-F238E27FC236}">
                <a16:creationId xmlns:a16="http://schemas.microsoft.com/office/drawing/2014/main" id="{7122D693-EADE-4F22-BA70-BE714894A3B7}"/>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1514" y="6040755"/>
            <a:ext cx="5943600" cy="817245"/>
          </a:xfrm>
          <a:prstGeom prst="rect">
            <a:avLst/>
          </a:prstGeom>
          <a:noFill/>
          <a:ln>
            <a:noFill/>
          </a:ln>
        </p:spPr>
      </p:pic>
    </p:spTree>
    <p:extLst>
      <p:ext uri="{BB962C8B-B14F-4D97-AF65-F5344CB8AC3E}">
        <p14:creationId xmlns:p14="http://schemas.microsoft.com/office/powerpoint/2010/main" val="36171146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000" fill="hold"/>
                                        <p:tgtEl>
                                          <p:spTgt spid="14"/>
                                        </p:tgtEl>
                                        <p:attrNameLst>
                                          <p:attrName>ppt_x</p:attrName>
                                        </p:attrNameLst>
                                      </p:cBhvr>
                                      <p:tavLst>
                                        <p:tav tm="0">
                                          <p:val>
                                            <p:strVal val="0-#ppt_w/2"/>
                                          </p:val>
                                        </p:tav>
                                        <p:tav tm="100000">
                                          <p:val>
                                            <p:strVal val="#ppt_x"/>
                                          </p:val>
                                        </p:tav>
                                      </p:tavLst>
                                    </p:anim>
                                    <p:anim calcmode="lin" valueType="num">
                                      <p:cBhvr additive="base">
                                        <p:cTn id="8" dur="20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990600" y="1066800"/>
            <a:ext cx="3006440" cy="3510437"/>
          </a:xfrm>
        </p:spPr>
        <p:txBody>
          <a:bodyPr anchor="ctr">
            <a:normAutofit/>
          </a:bodyPr>
          <a:lstStyle/>
          <a:p>
            <a:pPr eaLnBrk="1" hangingPunct="1"/>
            <a:r>
              <a:rPr lang="en-US" altLang="en-US" sz="2800" dirty="0">
                <a:latin typeface="Arial Black" panose="020B0A04020102020204" pitchFamily="34" charset="0"/>
              </a:rPr>
              <a:t>For</a:t>
            </a:r>
            <a:r>
              <a:rPr lang="en-US" altLang="en-US" sz="2800" dirty="0"/>
              <a:t> more information:</a:t>
            </a:r>
          </a:p>
        </p:txBody>
      </p:sp>
      <p:sp>
        <p:nvSpPr>
          <p:cNvPr id="52227" name="Content Placeholder 2"/>
          <p:cNvSpPr>
            <a:spLocks noGrp="1"/>
          </p:cNvSpPr>
          <p:nvPr>
            <p:ph idx="1"/>
          </p:nvPr>
        </p:nvSpPr>
        <p:spPr>
          <a:xfrm>
            <a:off x="4419600" y="1905000"/>
            <a:ext cx="3576468" cy="3129437"/>
          </a:xfrm>
        </p:spPr>
        <p:txBody>
          <a:bodyPr anchor="ctr">
            <a:normAutofit fontScale="32500" lnSpcReduction="20000"/>
          </a:bodyPr>
          <a:lstStyle/>
          <a:p>
            <a:pPr eaLnBrk="1" hangingPunct="1">
              <a:buFont typeface="Arial" pitchFamily="34" charset="0"/>
              <a:buNone/>
            </a:pPr>
            <a:endParaRPr lang="en-US" altLang="en-US" sz="1600" b="1" dirty="0">
              <a:latin typeface="Arial" panose="020B0604020202020204" pitchFamily="34" charset="0"/>
              <a:cs typeface="Arial" panose="020B0604020202020204" pitchFamily="34" charset="0"/>
            </a:endParaRPr>
          </a:p>
          <a:p>
            <a:pPr eaLnBrk="1" hangingPunct="1">
              <a:buFont typeface="Arial" pitchFamily="34" charset="0"/>
              <a:buNone/>
            </a:pPr>
            <a:endParaRPr lang="en-US" altLang="en-US" sz="1600" b="1" dirty="0">
              <a:latin typeface="Arial" panose="020B0604020202020204" pitchFamily="34" charset="0"/>
              <a:cs typeface="Arial" panose="020B0604020202020204" pitchFamily="34" charset="0"/>
            </a:endParaRPr>
          </a:p>
          <a:p>
            <a:pPr eaLnBrk="1" hangingPunct="1">
              <a:buFont typeface="Arial" pitchFamily="34" charset="0"/>
              <a:buNone/>
            </a:pPr>
            <a:endParaRPr lang="en-US" altLang="en-US" sz="3400" b="1" dirty="0">
              <a:latin typeface="Arial" panose="020B0604020202020204" pitchFamily="34" charset="0"/>
              <a:cs typeface="Arial" panose="020B0604020202020204" pitchFamily="34" charset="0"/>
            </a:endParaRPr>
          </a:p>
          <a:p>
            <a:pPr eaLnBrk="1" hangingPunct="1">
              <a:buFont typeface="Arial" pitchFamily="34" charset="0"/>
              <a:buNone/>
            </a:pPr>
            <a:r>
              <a:rPr lang="en-US" altLang="en-US" sz="4400" b="1" dirty="0">
                <a:latin typeface="Arial" panose="020B0604020202020204" pitchFamily="34" charset="0"/>
                <a:cs typeface="Arial" panose="020B0604020202020204" pitchFamily="34" charset="0"/>
              </a:rPr>
              <a:t>David Keller Trevaskis, Esquire</a:t>
            </a:r>
          </a:p>
          <a:p>
            <a:pPr marL="102870" indent="0">
              <a:buNone/>
            </a:pPr>
            <a:r>
              <a:rPr lang="en-US" altLang="en-US" sz="4400" dirty="0">
                <a:latin typeface="Arial" panose="020B0604020202020204" pitchFamily="34" charset="0"/>
                <a:cs typeface="Arial" panose="020B0604020202020204" pitchFamily="34" charset="0"/>
              </a:rPr>
              <a:t>PBA Pro Bono Coordinator</a:t>
            </a:r>
          </a:p>
          <a:p>
            <a:pPr marL="102870" indent="0">
              <a:buNone/>
            </a:pPr>
            <a:r>
              <a:rPr lang="fr-FR" altLang="en-US" sz="4400" dirty="0">
                <a:latin typeface="Arial" panose="020B0604020202020204" pitchFamily="34" charset="0"/>
                <a:cs typeface="Arial" panose="020B0604020202020204" pitchFamily="34" charset="0"/>
              </a:rPr>
              <a:t>100 South Street</a:t>
            </a:r>
          </a:p>
          <a:p>
            <a:pPr marL="102870" indent="0">
              <a:buNone/>
            </a:pPr>
            <a:r>
              <a:rPr lang="en-US" sz="4400" dirty="0">
                <a:latin typeface="Arial" panose="020B0604020202020204" pitchFamily="34" charset="0"/>
                <a:cs typeface="Arial" panose="020B0604020202020204" pitchFamily="34" charset="0"/>
              </a:rPr>
              <a:t>Harrisburg, PA 17101</a:t>
            </a:r>
          </a:p>
          <a:p>
            <a:pPr marL="102870" indent="0">
              <a:buNone/>
            </a:pPr>
            <a:r>
              <a:rPr lang="fr-FR" altLang="en-US" sz="4400" dirty="0">
                <a:latin typeface="Arial" panose="020B0604020202020204" pitchFamily="34" charset="0"/>
                <a:cs typeface="Arial" panose="020B0604020202020204" pitchFamily="34" charset="0"/>
              </a:rPr>
              <a:t>717-571-7414 </a:t>
            </a:r>
          </a:p>
          <a:p>
            <a:pPr marL="102870" indent="0">
              <a:buNone/>
            </a:pPr>
            <a:r>
              <a:rPr lang="en-US" altLang="en-US" sz="4400" b="1" dirty="0">
                <a:latin typeface="Arial" panose="020B0604020202020204" pitchFamily="34" charset="0"/>
                <a:cs typeface="Arial" panose="020B0604020202020204" pitchFamily="34" charset="0"/>
                <a:hlinkClick r:id="rId2"/>
              </a:rPr>
              <a:t>dkt@pabar.org</a:t>
            </a:r>
            <a:endParaRPr lang="en-US" altLang="en-US" sz="4400" b="1" dirty="0">
              <a:latin typeface="Arial" panose="020B0604020202020204" pitchFamily="34" charset="0"/>
              <a:cs typeface="Arial" panose="020B0604020202020204" pitchFamily="34" charset="0"/>
            </a:endParaRPr>
          </a:p>
          <a:p>
            <a:pPr marL="102870" indent="0">
              <a:buNone/>
            </a:pPr>
            <a:endParaRPr lang="en-US" altLang="en-US" sz="3400" b="1" dirty="0">
              <a:latin typeface="Times New Roman" panose="02020603050405020304" pitchFamily="18" charset="0"/>
              <a:cs typeface="Times New Roman" panose="02020603050405020304" pitchFamily="18" charset="0"/>
            </a:endParaRPr>
          </a:p>
          <a:p>
            <a:pPr eaLnBrk="1" hangingPunct="1"/>
            <a:endParaRPr lang="en-US" sz="1600" dirty="0">
              <a:latin typeface="Times New Roman" panose="02020603050405020304" pitchFamily="18" charset="0"/>
              <a:cs typeface="Times New Roman" panose="02020603050405020304" pitchFamily="18" charset="0"/>
            </a:endParaRPr>
          </a:p>
          <a:p>
            <a:pPr eaLnBrk="1" hangingPunct="1"/>
            <a:endParaRPr lang="en-US" sz="10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9800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rmAutofit/>
          </a:bodyPr>
          <a:lstStyle/>
          <a:p>
            <a:pPr eaLnBrk="1" hangingPunct="1"/>
            <a:r>
              <a:rPr lang="en-US" altLang="en-US" dirty="0"/>
              <a:t>Which One is David?</a:t>
            </a:r>
          </a:p>
        </p:txBody>
      </p:sp>
      <p:pic>
        <p:nvPicPr>
          <p:cNvPr id="3075" name="Picture 2" descr="C:\Users\David Trevaskis\Pictures\phan.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71750" y="2311704"/>
            <a:ext cx="4000500" cy="3200400"/>
          </a:xfrm>
        </p:spPr>
      </p:pic>
    </p:spTree>
    <p:extLst>
      <p:ext uri="{BB962C8B-B14F-4D97-AF65-F5344CB8AC3E}">
        <p14:creationId xmlns:p14="http://schemas.microsoft.com/office/powerpoint/2010/main" val="2709249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55646CD0-D0D7-4EB6-BDEC-A4873BF389CE}"/>
              </a:ext>
            </a:extLst>
          </p:cNvPr>
          <p:cNvSpPr>
            <a:spLocks noGrp="1" noChangeArrowheads="1"/>
          </p:cNvSpPr>
          <p:nvPr>
            <p:ph type="title"/>
          </p:nvPr>
        </p:nvSpPr>
        <p:spPr/>
        <p:txBody>
          <a:bodyPr/>
          <a:lstStyle/>
          <a:p>
            <a:r>
              <a:rPr lang="en-US" altLang="en-US" dirty="0"/>
              <a:t>Or is David here?</a:t>
            </a:r>
          </a:p>
        </p:txBody>
      </p:sp>
      <p:pic>
        <p:nvPicPr>
          <p:cNvPr id="5123" name="Content Placeholder 4" descr="A group of people wearing costumes&#10;&#10;Description automatically generated">
            <a:extLst>
              <a:ext uri="{FF2B5EF4-FFF2-40B4-BE49-F238E27FC236}">
                <a16:creationId xmlns:a16="http://schemas.microsoft.com/office/drawing/2014/main" id="{16864F4F-AF94-4717-9E3F-DB8F9278FB1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847268" y="2016125"/>
            <a:ext cx="3763790" cy="3449638"/>
          </a:xfrm>
        </p:spPr>
      </p:pic>
    </p:spTree>
    <p:extLst>
      <p:ext uri="{BB962C8B-B14F-4D97-AF65-F5344CB8AC3E}">
        <p14:creationId xmlns:p14="http://schemas.microsoft.com/office/powerpoint/2010/main" val="1648604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a:bodyPr>
          <a:lstStyle/>
          <a:p>
            <a:pPr eaLnBrk="1" hangingPunct="1"/>
            <a:r>
              <a:rPr lang="en-US" altLang="en-US" sz="4000" dirty="0"/>
              <a:t>Agenda</a:t>
            </a:r>
            <a:br>
              <a:rPr lang="en-US" altLang="en-US" sz="4000" dirty="0"/>
            </a:br>
            <a:br>
              <a:rPr lang="en-US" altLang="en-US" sz="4000" dirty="0"/>
            </a:br>
            <a:endParaRPr lang="en-US" altLang="en-US" sz="4000" dirty="0"/>
          </a:p>
        </p:txBody>
      </p:sp>
      <p:sp>
        <p:nvSpPr>
          <p:cNvPr id="3" name="Content Placeholder 2"/>
          <p:cNvSpPr>
            <a:spLocks noGrp="1"/>
          </p:cNvSpPr>
          <p:nvPr>
            <p:ph idx="1"/>
          </p:nvPr>
        </p:nvSpPr>
        <p:spPr/>
        <p:txBody>
          <a:bodyPr>
            <a:normAutofit fontScale="40000" lnSpcReduction="20000"/>
          </a:bodyPr>
          <a:lstStyle/>
          <a:p>
            <a:pPr marL="0" marR="0">
              <a:lnSpc>
                <a:spcPct val="107000"/>
              </a:lnSpc>
              <a:spcBef>
                <a:spcPts val="0"/>
              </a:spcBef>
              <a:spcAft>
                <a:spcPts val="0"/>
              </a:spcAft>
            </a:pPr>
            <a:r>
              <a:rPr lang="en-US" sz="2900" b="1" i="1"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Pro Bono requires a new approach in 2022. This session, featuring Pro Bono Coordinator David Keller Trevaskis, will share a new tool, and highlight some some old tools and new programs, to help volunteer lawyers fulfill the aspiration of  Professional Rule of Responsibility 6.1 as we create a new normal after the pandemic. </a:t>
            </a:r>
            <a:r>
              <a:rPr lang="en-US" sz="2900" dirty="0">
                <a:effectLst/>
                <a:latin typeface="Calibri" panose="020F0502020204030204" pitchFamily="34" charset="0"/>
                <a:ea typeface="Calibri" panose="020F0502020204030204" pitchFamily="34" charset="0"/>
                <a:cs typeface="Times New Roman" panose="02020603050405020304" pitchFamily="18" charset="0"/>
              </a:rPr>
              <a:t> </a:t>
            </a:r>
          </a:p>
          <a:p>
            <a:pPr>
              <a:buFont typeface="Arial" pitchFamily="34" charset="0"/>
              <a:buChar char="•"/>
              <a:defRPr/>
            </a:pPr>
            <a:r>
              <a:rPr lang="en-US" sz="29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The COVID-19 crisis impacted our nation in the greatest manner most lawyers have ever experienced, yet the need for legal services for the poor was mitigated by eviction and foreclosure moratoriums, generous unemployment programs and a significant influx of CARES Act funding into our legal aid system.  Pro Bono service was impacted by social distancing and circumscribed by the toll exacted by the crisis on attorneys.  Moving to the other side of the pandemic, new opportunities arise for law and justice leaders to provide their communities with expanded access to justice.</a:t>
            </a:r>
            <a:endParaRPr lang="en-US" sz="29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buFont typeface="Arial" pitchFamily="34" charset="0"/>
              <a:buChar char="•"/>
              <a:defRPr/>
            </a:pPr>
            <a:endParaRPr lang="en-US" dirty="0"/>
          </a:p>
        </p:txBody>
      </p:sp>
      <p:sp>
        <p:nvSpPr>
          <p:cNvPr id="4100" name="Text Placeholder 3"/>
          <p:cNvSpPr>
            <a:spLocks noGrp="1"/>
          </p:cNvSpPr>
          <p:nvPr>
            <p:ph type="body" sz="half" idx="2"/>
          </p:nvPr>
        </p:nvSpPr>
        <p:spPr/>
        <p:txBody>
          <a:bodyPr>
            <a:noAutofit/>
          </a:bodyPr>
          <a:lstStyle/>
          <a:p>
            <a:pPr eaLnBrk="1" hangingPunct="1"/>
            <a:r>
              <a:rPr lang="en-US" altLang="en-US" sz="1400" dirty="0">
                <a:solidFill>
                  <a:srgbClr val="002060"/>
                </a:solidFill>
              </a:rPr>
              <a:t>What is Happening Now in Poverty and Civil legal Aid</a:t>
            </a:r>
          </a:p>
          <a:p>
            <a:pPr eaLnBrk="1" hangingPunct="1"/>
            <a:endParaRPr lang="en-US" altLang="en-US" sz="1400" dirty="0">
              <a:solidFill>
                <a:schemeClr val="accent1"/>
              </a:solidFill>
            </a:endParaRPr>
          </a:p>
          <a:p>
            <a:r>
              <a:rPr lang="en-US" altLang="en-US" sz="1400" dirty="0">
                <a:solidFill>
                  <a:srgbClr val="002060"/>
                </a:solidFill>
              </a:rPr>
              <a:t>The Need for Systems Change…</a:t>
            </a:r>
          </a:p>
          <a:p>
            <a:pPr eaLnBrk="1" hangingPunct="1"/>
            <a:endParaRPr lang="en-US" altLang="en-US" sz="1400" dirty="0"/>
          </a:p>
          <a:p>
            <a:r>
              <a:rPr lang="en-US" altLang="en-US" sz="1400" dirty="0">
                <a:solidFill>
                  <a:srgbClr val="002060"/>
                </a:solidFill>
              </a:rPr>
              <a:t>Keeping up to date with current Programs</a:t>
            </a:r>
            <a:endParaRPr lang="en-US" altLang="en-US" sz="1400" dirty="0"/>
          </a:p>
        </p:txBody>
      </p:sp>
    </p:spTree>
    <p:extLst>
      <p:ext uri="{BB962C8B-B14F-4D97-AF65-F5344CB8AC3E}">
        <p14:creationId xmlns:p14="http://schemas.microsoft.com/office/powerpoint/2010/main" val="324663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t>PA Rules of Professional Conduct 6.1</a:t>
            </a:r>
          </a:p>
        </p:txBody>
      </p:sp>
      <p:sp>
        <p:nvSpPr>
          <p:cNvPr id="9219" name="Content Placeholder 2"/>
          <p:cNvSpPr>
            <a:spLocks noGrp="1"/>
          </p:cNvSpPr>
          <p:nvPr>
            <p:ph idx="1"/>
          </p:nvPr>
        </p:nvSpPr>
        <p:spPr/>
        <p:txBody>
          <a:bodyPr>
            <a:normAutofit fontScale="85000" lnSpcReduction="10000"/>
          </a:bodyPr>
          <a:lstStyle/>
          <a:p>
            <a:r>
              <a:rPr lang="en-US" altLang="en-US" sz="2400" b="1" dirty="0"/>
              <a:t>Rule 6.1 Voluntary Pro Bono Publico Service</a:t>
            </a:r>
          </a:p>
          <a:p>
            <a:pPr>
              <a:buFont typeface="Wingdings" pitchFamily="2" charset="2"/>
              <a:buNone/>
            </a:pPr>
            <a:r>
              <a:rPr lang="en-US" altLang="en-US" sz="2400" dirty="0"/>
              <a:t>	A lawyer should render public interest legal service. A lawyer may discharge this responsibility by providing professional services at no fee or a reduced fee to persons of limited means or to public service or charitable groups or organizations, by service in activities for improving the law, the legal system or the legal profession, and by financial support for organizations that provide legal services to persons of limited means.</a:t>
            </a:r>
          </a:p>
        </p:txBody>
      </p:sp>
    </p:spTree>
    <p:extLst>
      <p:ext uri="{BB962C8B-B14F-4D97-AF65-F5344CB8AC3E}">
        <p14:creationId xmlns:p14="http://schemas.microsoft.com/office/powerpoint/2010/main" val="366888954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t>PA Rules of Professional Conduct 6.5</a:t>
            </a:r>
          </a:p>
        </p:txBody>
      </p:sp>
      <p:sp>
        <p:nvSpPr>
          <p:cNvPr id="9219" name="Content Placeholder 2"/>
          <p:cNvSpPr>
            <a:spLocks noGrp="1"/>
          </p:cNvSpPr>
          <p:nvPr>
            <p:ph idx="1"/>
          </p:nvPr>
        </p:nvSpPr>
        <p:spPr/>
        <p:txBody>
          <a:bodyPr>
            <a:normAutofit fontScale="92500" lnSpcReduction="20000"/>
          </a:bodyPr>
          <a:lstStyle/>
          <a:p>
            <a:r>
              <a:rPr lang="en-US" altLang="en-US" sz="2400" b="1" dirty="0"/>
              <a:t>Rule 6.5 Nonprofit and Court Appointed Limited Legal Services Programs</a:t>
            </a:r>
          </a:p>
          <a:p>
            <a:pPr marL="137160" indent="0">
              <a:buNone/>
            </a:pPr>
            <a:endParaRPr lang="en-US" altLang="en-US" sz="2400" dirty="0"/>
          </a:p>
          <a:p>
            <a:pPr>
              <a:buFont typeface="Wingdings" pitchFamily="2" charset="2"/>
              <a:buNone/>
            </a:pPr>
            <a:r>
              <a:rPr lang="en-US" altLang="en-US" sz="2400" dirty="0"/>
              <a:t>(a) A lawyer who, under the auspices of a program sponsored by a nonprofit organization or court, provides short-term limited legal services to a client without expectation by either the lawyer or the client that the lawyer will provide continuing representation in the matter:</a:t>
            </a:r>
          </a:p>
          <a:p>
            <a:pPr>
              <a:buFont typeface="Wingdings" pitchFamily="2" charset="2"/>
              <a:buNone/>
            </a:pPr>
            <a:endParaRPr lang="en-US" altLang="en-US" sz="2400" dirty="0"/>
          </a:p>
          <a:p>
            <a:pPr>
              <a:buFont typeface="Wingdings" pitchFamily="2" charset="2"/>
              <a:buNone/>
            </a:pPr>
            <a:endParaRPr lang="en-US" altLang="en-US" sz="2400" dirty="0"/>
          </a:p>
        </p:txBody>
      </p:sp>
    </p:spTree>
    <p:extLst>
      <p:ext uri="{BB962C8B-B14F-4D97-AF65-F5344CB8AC3E}">
        <p14:creationId xmlns:p14="http://schemas.microsoft.com/office/powerpoint/2010/main" val="419263764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a:bodyPr>
          <a:lstStyle/>
          <a:p>
            <a:pPr>
              <a:defRPr/>
            </a:pPr>
            <a:r>
              <a:rPr lang="en-US" sz="2400" dirty="0"/>
              <a:t>Rule 6.5 cont’d</a:t>
            </a:r>
          </a:p>
        </p:txBody>
      </p:sp>
      <p:sp>
        <p:nvSpPr>
          <p:cNvPr id="9219" name="Content Placeholder 2"/>
          <p:cNvSpPr>
            <a:spLocks noGrp="1"/>
          </p:cNvSpPr>
          <p:nvPr>
            <p:ph idx="1"/>
          </p:nvPr>
        </p:nvSpPr>
        <p:spPr>
          <a:xfrm>
            <a:off x="457200" y="1371600"/>
            <a:ext cx="8229600" cy="4709160"/>
          </a:xfrm>
        </p:spPr>
        <p:txBody>
          <a:bodyPr>
            <a:normAutofit fontScale="92500"/>
          </a:bodyPr>
          <a:lstStyle/>
          <a:p>
            <a:pPr>
              <a:buFont typeface="Wingdings" pitchFamily="2" charset="2"/>
              <a:buNone/>
            </a:pPr>
            <a:r>
              <a:rPr lang="en-US" altLang="en-US" sz="2400" dirty="0"/>
              <a:t>     (1) is subject to Rules 1.7 and 1.9(a) [re conflicts involving current or former clients] </a:t>
            </a:r>
            <a:r>
              <a:rPr lang="en-US" altLang="en-US" sz="2400" u="sng" dirty="0"/>
              <a:t>only if the lawyer knows</a:t>
            </a:r>
            <a:r>
              <a:rPr lang="en-US" altLang="en-US" sz="2400" dirty="0"/>
              <a:t> that the representation of the client involves a conflict of interest; and</a:t>
            </a:r>
          </a:p>
          <a:p>
            <a:pPr>
              <a:buFont typeface="Wingdings" pitchFamily="2" charset="2"/>
              <a:buNone/>
            </a:pPr>
            <a:endParaRPr lang="en-US" altLang="en-US" sz="2400" dirty="0"/>
          </a:p>
          <a:p>
            <a:pPr>
              <a:buFont typeface="Wingdings" pitchFamily="2" charset="2"/>
              <a:buNone/>
            </a:pPr>
            <a:r>
              <a:rPr lang="en-US" altLang="en-US" sz="2400" dirty="0"/>
              <a:t>     (2) is subject to Rule 1.10 [re imputed conflicts] only if the lawyer knows that another lawyer associated with the lawyer in a law firm is disqualified by Rule 1.7 or 1.9(a) with respect to the matter.</a:t>
            </a:r>
          </a:p>
          <a:p>
            <a:pPr>
              <a:buFont typeface="Wingdings" pitchFamily="2" charset="2"/>
              <a:buNone/>
            </a:pPr>
            <a:endParaRPr lang="en-US" altLang="en-US" sz="2400" dirty="0"/>
          </a:p>
          <a:p>
            <a:pPr>
              <a:buFont typeface="Wingdings" pitchFamily="2" charset="2"/>
              <a:buNone/>
            </a:pPr>
            <a:r>
              <a:rPr lang="en-US" altLang="en-US" sz="2400" dirty="0"/>
              <a:t>(b) Except as provided in paragraph (a)(2), Rule 1.10 is inapplicable to a representation governed by this Rule.</a:t>
            </a:r>
          </a:p>
        </p:txBody>
      </p:sp>
    </p:spTree>
    <p:extLst>
      <p:ext uri="{BB962C8B-B14F-4D97-AF65-F5344CB8AC3E}">
        <p14:creationId xmlns:p14="http://schemas.microsoft.com/office/powerpoint/2010/main" val="130014742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Remember other ethical obligations</a:t>
            </a:r>
          </a:p>
        </p:txBody>
      </p:sp>
      <p:sp>
        <p:nvSpPr>
          <p:cNvPr id="3" name="Content Placeholder 2"/>
          <p:cNvSpPr>
            <a:spLocks noGrp="1"/>
          </p:cNvSpPr>
          <p:nvPr>
            <p:ph idx="1"/>
          </p:nvPr>
        </p:nvSpPr>
        <p:spPr/>
        <p:txBody>
          <a:bodyPr/>
          <a:lstStyle/>
          <a:p>
            <a:r>
              <a:rPr lang="en-US" dirty="0"/>
              <a:t>Rule 1.1:  Competence</a:t>
            </a:r>
          </a:p>
          <a:p>
            <a:pPr lvl="1"/>
            <a:r>
              <a:rPr lang="en-US" dirty="0"/>
              <a:t>Requires the legal knowledge, skill, thoroughness and preparation reasonably necessary </a:t>
            </a:r>
          </a:p>
          <a:p>
            <a:r>
              <a:rPr lang="en-US" dirty="0"/>
              <a:t>Rule 1.4:  Communication</a:t>
            </a:r>
          </a:p>
          <a:p>
            <a:pPr lvl="1"/>
            <a:r>
              <a:rPr lang="en-US" dirty="0"/>
              <a:t>Clear, plain language is important in this setting</a:t>
            </a:r>
          </a:p>
          <a:p>
            <a:r>
              <a:rPr lang="en-US" dirty="0"/>
              <a:t>Rule 1.6:  Confidentiality of information</a:t>
            </a:r>
          </a:p>
          <a:p>
            <a:pPr lvl="1"/>
            <a:r>
              <a:rPr lang="en-US" dirty="0"/>
              <a:t>Response on the platform is seen by client and lawyer who takes the question – not other users;</a:t>
            </a:r>
          </a:p>
          <a:p>
            <a:pPr lvl="1"/>
            <a:r>
              <a:rPr lang="en-US" dirty="0"/>
              <a:t>Lawyer’s obligation to maintain confidentiality</a:t>
            </a:r>
          </a:p>
        </p:txBody>
      </p:sp>
    </p:spTree>
    <p:extLst>
      <p:ext uri="{BB962C8B-B14F-4D97-AF65-F5344CB8AC3E}">
        <p14:creationId xmlns:p14="http://schemas.microsoft.com/office/powerpoint/2010/main" val="2768084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idx="1"/>
          </p:nvPr>
        </p:nvSpPr>
        <p:spPr>
          <a:xfrm>
            <a:off x="757238" y="1981200"/>
            <a:ext cx="7772400" cy="3805238"/>
          </a:xfrm>
        </p:spPr>
        <p:txBody>
          <a:bodyPr>
            <a:normAutofit fontScale="85000" lnSpcReduction="20000"/>
          </a:bodyPr>
          <a:lstStyle/>
          <a:p>
            <a:pPr algn="ctr" eaLnBrk="1" hangingPunct="1">
              <a:lnSpc>
                <a:spcPct val="80000"/>
              </a:lnSpc>
            </a:pPr>
            <a:endParaRPr lang="en-US" altLang="en-US" b="1" dirty="0">
              <a:solidFill>
                <a:srgbClr val="0066CC"/>
              </a:solidFill>
            </a:endParaRPr>
          </a:p>
          <a:p>
            <a:pPr algn="r" eaLnBrk="1" hangingPunct="1">
              <a:lnSpc>
                <a:spcPct val="80000"/>
              </a:lnSpc>
            </a:pPr>
            <a:endParaRPr lang="en-US" altLang="en-US" sz="1600" b="1" i="1" dirty="0">
              <a:solidFill>
                <a:srgbClr val="134666"/>
              </a:solidFill>
            </a:endParaRPr>
          </a:p>
          <a:p>
            <a:pPr algn="r" eaLnBrk="1" hangingPunct="1">
              <a:lnSpc>
                <a:spcPct val="80000"/>
              </a:lnSpc>
            </a:pPr>
            <a:r>
              <a:rPr lang="en-US" altLang="en-US" sz="1600" b="1" i="1" dirty="0">
                <a:solidFill>
                  <a:srgbClr val="134666"/>
                </a:solidFill>
              </a:rPr>
              <a:t>Helping low-income individuals solve legal problems</a:t>
            </a:r>
            <a:endParaRPr lang="en-US" altLang="en-US" sz="1600" b="1" dirty="0">
              <a:solidFill>
                <a:srgbClr val="0066CC"/>
              </a:solidFill>
            </a:endParaRPr>
          </a:p>
          <a:p>
            <a:pPr algn="ctr" eaLnBrk="1" hangingPunct="1">
              <a:lnSpc>
                <a:spcPct val="80000"/>
              </a:lnSpc>
            </a:pPr>
            <a:endParaRPr lang="en-US" altLang="en-US" b="1" dirty="0">
              <a:solidFill>
                <a:schemeClr val="accent2"/>
              </a:solidFill>
            </a:endParaRPr>
          </a:p>
          <a:p>
            <a:pPr algn="ctr" eaLnBrk="1" hangingPunct="1">
              <a:lnSpc>
                <a:spcPct val="80000"/>
              </a:lnSpc>
            </a:pPr>
            <a:endParaRPr lang="en-US" altLang="en-US" b="1" dirty="0">
              <a:solidFill>
                <a:schemeClr val="accent2"/>
              </a:solidFill>
            </a:endParaRPr>
          </a:p>
          <a:p>
            <a:pPr algn="ctr" eaLnBrk="1" hangingPunct="1">
              <a:lnSpc>
                <a:spcPct val="80000"/>
              </a:lnSpc>
            </a:pPr>
            <a:endParaRPr lang="en-US" altLang="en-US" b="1" dirty="0">
              <a:solidFill>
                <a:schemeClr val="accent2"/>
              </a:solidFill>
            </a:endParaRPr>
          </a:p>
          <a:p>
            <a:pPr algn="ctr" eaLnBrk="1" hangingPunct="1">
              <a:lnSpc>
                <a:spcPct val="80000"/>
              </a:lnSpc>
            </a:pPr>
            <a:endParaRPr lang="en-US" altLang="en-US" b="1" dirty="0">
              <a:solidFill>
                <a:schemeClr val="accent2"/>
              </a:solidFill>
            </a:endParaRPr>
          </a:p>
          <a:p>
            <a:pPr algn="ctr" eaLnBrk="1" hangingPunct="1">
              <a:lnSpc>
                <a:spcPct val="80000"/>
              </a:lnSpc>
            </a:pPr>
            <a:endParaRPr lang="en-US" altLang="en-US" b="1" dirty="0">
              <a:solidFill>
                <a:schemeClr val="accent2"/>
              </a:solidFill>
            </a:endParaRPr>
          </a:p>
          <a:p>
            <a:pPr algn="ctr" eaLnBrk="1" hangingPunct="1">
              <a:lnSpc>
                <a:spcPct val="80000"/>
              </a:lnSpc>
            </a:pPr>
            <a:endParaRPr lang="en-US" altLang="en-US" sz="1200" b="1" dirty="0">
              <a:solidFill>
                <a:srgbClr val="0066CC"/>
              </a:solidFill>
            </a:endParaRPr>
          </a:p>
          <a:p>
            <a:pPr algn="ctr" eaLnBrk="1" hangingPunct="1">
              <a:lnSpc>
                <a:spcPct val="80000"/>
              </a:lnSpc>
            </a:pPr>
            <a:r>
              <a:rPr lang="en-US" altLang="en-US" sz="1200" b="1" dirty="0">
                <a:solidFill>
                  <a:srgbClr val="0066CC"/>
                </a:solidFill>
              </a:rPr>
              <a:t>Brought to you by:</a:t>
            </a:r>
            <a:br>
              <a:rPr lang="en-US" altLang="en-US" sz="1200" b="1" dirty="0">
                <a:solidFill>
                  <a:srgbClr val="0066CC"/>
                </a:solidFill>
              </a:rPr>
            </a:br>
            <a:endParaRPr lang="en-US" altLang="en-US" sz="1200" b="1" dirty="0">
              <a:solidFill>
                <a:srgbClr val="0066CC"/>
              </a:solidFill>
            </a:endParaRPr>
          </a:p>
          <a:p>
            <a:pPr algn="ctr" eaLnBrk="1" hangingPunct="1">
              <a:lnSpc>
                <a:spcPct val="80000"/>
              </a:lnSpc>
            </a:pPr>
            <a:r>
              <a:rPr lang="en-US" altLang="en-US" sz="1400" b="1" dirty="0">
                <a:solidFill>
                  <a:srgbClr val="0066CC"/>
                </a:solidFill>
              </a:rPr>
              <a:t>Pennsylvania Legal Aid Network</a:t>
            </a:r>
          </a:p>
          <a:p>
            <a:pPr algn="ctr" eaLnBrk="1" hangingPunct="1">
              <a:lnSpc>
                <a:spcPct val="80000"/>
              </a:lnSpc>
            </a:pPr>
            <a:r>
              <a:rPr lang="en-US" altLang="en-US" sz="1400" b="1" dirty="0">
                <a:solidFill>
                  <a:srgbClr val="0066CC"/>
                </a:solidFill>
              </a:rPr>
              <a:t>Pennsylvania Bar Association</a:t>
            </a:r>
          </a:p>
          <a:p>
            <a:pPr algn="ctr" eaLnBrk="1" hangingPunct="1">
              <a:lnSpc>
                <a:spcPct val="80000"/>
              </a:lnSpc>
            </a:pPr>
            <a:r>
              <a:rPr lang="en-US" altLang="en-US" sz="1400" b="1" dirty="0">
                <a:solidFill>
                  <a:srgbClr val="0066CC"/>
                </a:solidFill>
              </a:rPr>
              <a:t>Legal Services Corporation</a:t>
            </a:r>
          </a:p>
          <a:p>
            <a:pPr algn="ctr" eaLnBrk="1" hangingPunct="1">
              <a:lnSpc>
                <a:spcPct val="80000"/>
              </a:lnSpc>
            </a:pPr>
            <a:r>
              <a:rPr lang="en-US" altLang="en-US" sz="1400" b="1" dirty="0">
                <a:solidFill>
                  <a:srgbClr val="0066CC"/>
                </a:solidFill>
              </a:rPr>
              <a:t>Pro Bono Net</a:t>
            </a:r>
          </a:p>
          <a:p>
            <a:pPr eaLnBrk="1" hangingPunct="1">
              <a:lnSpc>
                <a:spcPct val="80000"/>
              </a:lnSpc>
            </a:pPr>
            <a:endParaRPr lang="en-US" altLang="en-US" sz="1800" dirty="0"/>
          </a:p>
        </p:txBody>
      </p:sp>
      <p:pic>
        <p:nvPicPr>
          <p:cNvPr id="1269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7975" y="1676400"/>
            <a:ext cx="33718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980"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819400"/>
            <a:ext cx="227965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3849688" y="3048000"/>
            <a:ext cx="4419600" cy="769938"/>
          </a:xfrm>
          <a:prstGeom prst="rect">
            <a:avLst/>
          </a:prstGeom>
          <a:noFill/>
        </p:spPr>
        <p:txBody>
          <a:bodyPr>
            <a:spAutoFit/>
          </a:bodyPr>
          <a:lstStyle/>
          <a:p>
            <a:pPr eaLnBrk="0" hangingPunct="0">
              <a:defRPr/>
            </a:pPr>
            <a:r>
              <a:rPr lang="en-US" b="1" dirty="0">
                <a:solidFill>
                  <a:schemeClr val="accent6"/>
                </a:solidFill>
                <a:latin typeface="arial"/>
                <a:cs typeface="+mn-cs"/>
              </a:rPr>
              <a:t>Understand your legal issue, </a:t>
            </a:r>
          </a:p>
          <a:p>
            <a:pPr eaLnBrk="0" hangingPunct="0">
              <a:defRPr/>
            </a:pPr>
            <a:r>
              <a:rPr lang="en-US" b="1" dirty="0">
                <a:solidFill>
                  <a:schemeClr val="accent6"/>
                </a:solidFill>
                <a:latin typeface="arial"/>
                <a:cs typeface="+mn-cs"/>
              </a:rPr>
              <a:t>solve your legal problem</a:t>
            </a:r>
          </a:p>
        </p:txBody>
      </p:sp>
      <p:sp>
        <p:nvSpPr>
          <p:cNvPr id="126982" name="Rectangle 1"/>
          <p:cNvSpPr>
            <a:spLocks noChangeArrowheads="1"/>
          </p:cNvSpPr>
          <p:nvPr/>
        </p:nvSpPr>
        <p:spPr bwMode="auto">
          <a:xfrm>
            <a:off x="1905000" y="381000"/>
            <a:ext cx="4953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Times" pitchFamily="18" charset="0"/>
                <a:cs typeface="Arial" charset="0"/>
              </a:defRPr>
            </a:lvl1pPr>
            <a:lvl2pPr marL="742950" indent="-285750" eaLnBrk="0" hangingPunct="0">
              <a:defRPr sz="2200">
                <a:solidFill>
                  <a:schemeClr val="tx1"/>
                </a:solidFill>
                <a:latin typeface="Times" pitchFamily="18" charset="0"/>
                <a:cs typeface="Arial" charset="0"/>
              </a:defRPr>
            </a:lvl2pPr>
            <a:lvl3pPr marL="1143000" indent="-228600" eaLnBrk="0" hangingPunct="0">
              <a:defRPr sz="2200">
                <a:solidFill>
                  <a:schemeClr val="tx1"/>
                </a:solidFill>
                <a:latin typeface="Times" pitchFamily="18" charset="0"/>
                <a:cs typeface="Arial" charset="0"/>
              </a:defRPr>
            </a:lvl3pPr>
            <a:lvl4pPr marL="1600200" indent="-228600" eaLnBrk="0" hangingPunct="0">
              <a:defRPr sz="2200">
                <a:solidFill>
                  <a:schemeClr val="tx1"/>
                </a:solidFill>
                <a:latin typeface="Times" pitchFamily="18" charset="0"/>
                <a:cs typeface="Arial" charset="0"/>
              </a:defRPr>
            </a:lvl4pPr>
            <a:lvl5pPr marL="2057400" indent="-228600" eaLnBrk="0" hangingPunct="0">
              <a:defRPr sz="2200">
                <a:solidFill>
                  <a:schemeClr val="tx1"/>
                </a:solidFill>
                <a:latin typeface="Times" pitchFamily="18" charset="0"/>
                <a:cs typeface="Arial" charset="0"/>
              </a:defRPr>
            </a:lvl5pPr>
            <a:lvl6pPr marL="2514600" indent="-228600" eaLnBrk="0" fontAlgn="base" hangingPunct="0">
              <a:spcBef>
                <a:spcPct val="0"/>
              </a:spcBef>
              <a:spcAft>
                <a:spcPct val="0"/>
              </a:spcAft>
              <a:defRPr sz="2200">
                <a:solidFill>
                  <a:schemeClr val="tx1"/>
                </a:solidFill>
                <a:latin typeface="Times" pitchFamily="18" charset="0"/>
                <a:cs typeface="Arial" charset="0"/>
              </a:defRPr>
            </a:lvl6pPr>
            <a:lvl7pPr marL="2971800" indent="-228600" eaLnBrk="0" fontAlgn="base" hangingPunct="0">
              <a:spcBef>
                <a:spcPct val="0"/>
              </a:spcBef>
              <a:spcAft>
                <a:spcPct val="0"/>
              </a:spcAft>
              <a:defRPr sz="2200">
                <a:solidFill>
                  <a:schemeClr val="tx1"/>
                </a:solidFill>
                <a:latin typeface="Times" pitchFamily="18" charset="0"/>
                <a:cs typeface="Arial" charset="0"/>
              </a:defRPr>
            </a:lvl7pPr>
            <a:lvl8pPr marL="3429000" indent="-228600" eaLnBrk="0" fontAlgn="base" hangingPunct="0">
              <a:spcBef>
                <a:spcPct val="0"/>
              </a:spcBef>
              <a:spcAft>
                <a:spcPct val="0"/>
              </a:spcAft>
              <a:defRPr sz="2200">
                <a:solidFill>
                  <a:schemeClr val="tx1"/>
                </a:solidFill>
                <a:latin typeface="Times" pitchFamily="18" charset="0"/>
                <a:cs typeface="Arial" charset="0"/>
              </a:defRPr>
            </a:lvl8pPr>
            <a:lvl9pPr marL="3886200" indent="-228600" eaLnBrk="0" fontAlgn="base" hangingPunct="0">
              <a:spcBef>
                <a:spcPct val="0"/>
              </a:spcBef>
              <a:spcAft>
                <a:spcPct val="0"/>
              </a:spcAft>
              <a:defRPr sz="2200">
                <a:solidFill>
                  <a:schemeClr val="tx1"/>
                </a:solidFill>
                <a:latin typeface="Times" pitchFamily="18" charset="0"/>
                <a:cs typeface="Arial" charset="0"/>
              </a:defRPr>
            </a:lvl9pPr>
          </a:lstStyle>
          <a:p>
            <a:pPr eaLnBrk="1" hangingPunct="1"/>
            <a:r>
              <a:rPr lang="en-US" altLang="en-US" sz="4000" b="1" dirty="0"/>
              <a:t>Technology, Pro Bono …The Ethics of it all!</a:t>
            </a:r>
          </a:p>
        </p:txBody>
      </p:sp>
    </p:spTree>
    <p:extLst>
      <p:ext uri="{BB962C8B-B14F-4D97-AF65-F5344CB8AC3E}">
        <p14:creationId xmlns:p14="http://schemas.microsoft.com/office/powerpoint/2010/main" val="12467070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64686</TotalTime>
  <Words>1263</Words>
  <Application>Microsoft Office PowerPoint</Application>
  <PresentationFormat>On-screen Show (4:3)</PresentationFormat>
  <Paragraphs>154</Paragraphs>
  <Slides>18</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vt:lpstr>
      <vt:lpstr>Arial</vt:lpstr>
      <vt:lpstr>Arial Black</vt:lpstr>
      <vt:lpstr>Calibri</vt:lpstr>
      <vt:lpstr>Gill Sans MT</vt:lpstr>
      <vt:lpstr>Helvetica Neue</vt:lpstr>
      <vt:lpstr>Palatino Linotype</vt:lpstr>
      <vt:lpstr>Times</vt:lpstr>
      <vt:lpstr>Times New Roman</vt:lpstr>
      <vt:lpstr>Wingdings</vt:lpstr>
      <vt:lpstr>Gallery</vt:lpstr>
      <vt:lpstr>             </vt:lpstr>
      <vt:lpstr>Which One is David?</vt:lpstr>
      <vt:lpstr>Or is David here?</vt:lpstr>
      <vt:lpstr>Agenda  </vt:lpstr>
      <vt:lpstr>PA Rules of Professional Conduct 6.1</vt:lpstr>
      <vt:lpstr>PA Rules of Professional Conduct 6.5</vt:lpstr>
      <vt:lpstr>Rule 6.5 cont’d</vt:lpstr>
      <vt:lpstr>Remember other ethical obligations</vt:lpstr>
      <vt:lpstr>PowerPoint Presentation</vt:lpstr>
      <vt:lpstr>PowerPoint Presentation</vt:lpstr>
      <vt:lpstr>PowerPoint Presentation</vt:lpstr>
      <vt:lpstr>Free Legal Answers</vt:lpstr>
      <vt:lpstr>Free Legal Answers</vt:lpstr>
      <vt:lpstr>ABA Federal free legal answers (for Veterans Benefits and Immigration Law)  </vt:lpstr>
      <vt:lpstr>What Else Can Lawyers Do?</vt:lpstr>
      <vt:lpstr>Next Steps</vt:lpstr>
      <vt:lpstr>PowerPoint Presentation</vt:lpstr>
      <vt:lpstr>For more information:</vt:lpstr>
    </vt:vector>
  </TitlesOfParts>
  <Company>Department of Justice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14,054  MURDERS IN THE U.S. IN 2002</dc:title>
  <dc:creator>APrice</dc:creator>
  <cp:lastModifiedBy>David Trevaskis</cp:lastModifiedBy>
  <cp:revision>1183</cp:revision>
  <cp:lastPrinted>2022-05-22T22:15:49Z</cp:lastPrinted>
  <dcterms:created xsi:type="dcterms:W3CDTF">2004-08-02T16:44:38Z</dcterms:created>
  <dcterms:modified xsi:type="dcterms:W3CDTF">2023-02-19T13:59:44Z</dcterms:modified>
</cp:coreProperties>
</file>