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8" r:id="rId3"/>
    <p:sldId id="270" r:id="rId4"/>
    <p:sldId id="271" r:id="rId5"/>
    <p:sldId id="266" r:id="rId6"/>
    <p:sldId id="259" r:id="rId7"/>
    <p:sldId id="281" r:id="rId8"/>
    <p:sldId id="269" r:id="rId9"/>
    <p:sldId id="274" r:id="rId10"/>
    <p:sldId id="260" r:id="rId11"/>
    <p:sldId id="297" r:id="rId12"/>
    <p:sldId id="262" r:id="rId13"/>
    <p:sldId id="299" r:id="rId14"/>
    <p:sldId id="294" r:id="rId15"/>
    <p:sldId id="290" r:id="rId16"/>
    <p:sldId id="291" r:id="rId17"/>
    <p:sldId id="292" r:id="rId18"/>
    <p:sldId id="275" r:id="rId19"/>
    <p:sldId id="277" r:id="rId20"/>
    <p:sldId id="279" r:id="rId21"/>
    <p:sldId id="280" r:id="rId22"/>
    <p:sldId id="282" r:id="rId23"/>
    <p:sldId id="284" r:id="rId24"/>
    <p:sldId id="300" r:id="rId25"/>
    <p:sldId id="263" r:id="rId26"/>
    <p:sldId id="264" r:id="rId27"/>
    <p:sldId id="286" r:id="rId28"/>
    <p:sldId id="265" r:id="rId29"/>
    <p:sldId id="289" r:id="rId30"/>
    <p:sldId id="29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4C91F0-4EDC-45E9-BF43-481BED83D6E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5E3174F-81F9-461E-82A1-CC5F0E8A8389}">
      <dgm:prSet/>
      <dgm:spPr/>
      <dgm:t>
        <a:bodyPr/>
        <a:lstStyle/>
        <a:p>
          <a:pPr marL="284163" indent="-284163"/>
          <a:r>
            <a:rPr lang="en-US" dirty="0"/>
            <a:t>1. The rights of the organization supersede the rights of the individual member.</a:t>
          </a:r>
        </a:p>
      </dgm:t>
    </dgm:pt>
    <dgm:pt modelId="{457FB54E-A6CD-4827-B3ED-7DD97E308C4E}" type="parTrans" cxnId="{95BBAA32-D1FF-4EC4-84FB-945040565DBE}">
      <dgm:prSet/>
      <dgm:spPr/>
      <dgm:t>
        <a:bodyPr/>
        <a:lstStyle/>
        <a:p>
          <a:endParaRPr lang="en-US"/>
        </a:p>
      </dgm:t>
    </dgm:pt>
    <dgm:pt modelId="{FA920DF7-2EC3-44A2-ACAF-42ECE838238C}" type="sibTrans" cxnId="{95BBAA32-D1FF-4EC4-84FB-945040565DBE}">
      <dgm:prSet/>
      <dgm:spPr/>
      <dgm:t>
        <a:bodyPr/>
        <a:lstStyle/>
        <a:p>
          <a:endParaRPr lang="en-US"/>
        </a:p>
      </dgm:t>
    </dgm:pt>
    <dgm:pt modelId="{4CA0D9C4-000A-42CE-AEC1-B9F20124699F}">
      <dgm:prSet/>
      <dgm:spPr/>
      <dgm:t>
        <a:bodyPr/>
        <a:lstStyle/>
        <a:p>
          <a:r>
            <a:rPr lang="en-US" dirty="0"/>
            <a:t>2. All members are equal and their rights are equal.</a:t>
          </a:r>
        </a:p>
      </dgm:t>
    </dgm:pt>
    <dgm:pt modelId="{3DCE0E4E-B7D5-418F-BDF6-E46FAF2906BD}" type="parTrans" cxnId="{DB2AD455-D808-448D-AB54-89A71146F996}">
      <dgm:prSet/>
      <dgm:spPr/>
      <dgm:t>
        <a:bodyPr/>
        <a:lstStyle/>
        <a:p>
          <a:endParaRPr lang="en-US"/>
        </a:p>
      </dgm:t>
    </dgm:pt>
    <dgm:pt modelId="{64BCD7E8-8ADD-4A87-901B-D1622061FCFD}" type="sibTrans" cxnId="{DB2AD455-D808-448D-AB54-89A71146F996}">
      <dgm:prSet/>
      <dgm:spPr/>
      <dgm:t>
        <a:bodyPr/>
        <a:lstStyle/>
        <a:p>
          <a:endParaRPr lang="en-US"/>
        </a:p>
      </dgm:t>
    </dgm:pt>
    <dgm:pt modelId="{DA56F9CC-A324-49B9-89F9-C001180F48C6}">
      <dgm:prSet/>
      <dgm:spPr/>
      <dgm:t>
        <a:bodyPr/>
        <a:lstStyle/>
        <a:p>
          <a:r>
            <a:rPr lang="en-US" dirty="0"/>
            <a:t>3. A quorum must be present to transact business, i.e. to vote.</a:t>
          </a:r>
        </a:p>
      </dgm:t>
    </dgm:pt>
    <dgm:pt modelId="{5BC3C066-7DC7-43FD-8148-F60600F2DAF4}" type="parTrans" cxnId="{5863FE86-3FBF-4679-A88F-2E4F1DF6E674}">
      <dgm:prSet/>
      <dgm:spPr/>
      <dgm:t>
        <a:bodyPr/>
        <a:lstStyle/>
        <a:p>
          <a:endParaRPr lang="en-US"/>
        </a:p>
      </dgm:t>
    </dgm:pt>
    <dgm:pt modelId="{27154FCB-5BFD-444B-9278-240AECA843F5}" type="sibTrans" cxnId="{5863FE86-3FBF-4679-A88F-2E4F1DF6E674}">
      <dgm:prSet/>
      <dgm:spPr/>
      <dgm:t>
        <a:bodyPr/>
        <a:lstStyle/>
        <a:p>
          <a:endParaRPr lang="en-US"/>
        </a:p>
      </dgm:t>
    </dgm:pt>
    <dgm:pt modelId="{DF491F10-2F91-404E-809D-64CC80AFE2A0}">
      <dgm:prSet/>
      <dgm:spPr/>
      <dgm:t>
        <a:bodyPr/>
        <a:lstStyle/>
        <a:p>
          <a:r>
            <a:rPr lang="en-US" dirty="0"/>
            <a:t>4. The majority rules</a:t>
          </a:r>
        </a:p>
      </dgm:t>
    </dgm:pt>
    <dgm:pt modelId="{AC0F1C69-1C7B-404D-A992-23EA280F44F3}" type="parTrans" cxnId="{8C00A543-56EB-458E-A120-843E101247F7}">
      <dgm:prSet/>
      <dgm:spPr/>
      <dgm:t>
        <a:bodyPr/>
        <a:lstStyle/>
        <a:p>
          <a:endParaRPr lang="en-US"/>
        </a:p>
      </dgm:t>
    </dgm:pt>
    <dgm:pt modelId="{9386BD84-0B1F-4337-A0E7-A5A6CF4C843E}" type="sibTrans" cxnId="{8C00A543-56EB-458E-A120-843E101247F7}">
      <dgm:prSet/>
      <dgm:spPr/>
      <dgm:t>
        <a:bodyPr/>
        <a:lstStyle/>
        <a:p>
          <a:endParaRPr lang="en-US"/>
        </a:p>
      </dgm:t>
    </dgm:pt>
    <dgm:pt modelId="{B1464A9F-188A-4858-A2E5-52EF6585A915}">
      <dgm:prSet/>
      <dgm:spPr/>
      <dgm:t>
        <a:bodyPr/>
        <a:lstStyle/>
        <a:p>
          <a:pPr marL="284163" indent="-284163"/>
          <a:r>
            <a:rPr lang="en-US" dirty="0"/>
            <a:t>5. Silence means consent. Those who do not vote agree to go along with a decision of the majority.</a:t>
          </a:r>
        </a:p>
      </dgm:t>
    </dgm:pt>
    <dgm:pt modelId="{4849A0C3-3704-4D9F-8F90-1CA56C15ECB1}" type="parTrans" cxnId="{F161EE53-736A-4A21-A80F-70EA2663791B}">
      <dgm:prSet/>
      <dgm:spPr/>
      <dgm:t>
        <a:bodyPr/>
        <a:lstStyle/>
        <a:p>
          <a:endParaRPr lang="en-US"/>
        </a:p>
      </dgm:t>
    </dgm:pt>
    <dgm:pt modelId="{BB5302EE-E2CA-430E-BCD9-6BE5D04CC7AE}" type="sibTrans" cxnId="{F161EE53-736A-4A21-A80F-70EA2663791B}">
      <dgm:prSet/>
      <dgm:spPr/>
      <dgm:t>
        <a:bodyPr/>
        <a:lstStyle/>
        <a:p>
          <a:endParaRPr lang="en-US"/>
        </a:p>
      </dgm:t>
    </dgm:pt>
    <dgm:pt modelId="{8B0E3417-F561-400A-8EBC-7A45E322A26D}" type="pres">
      <dgm:prSet presAssocID="{524C91F0-4EDC-45E9-BF43-481BED83D6E0}" presName="vert0" presStyleCnt="0">
        <dgm:presLayoutVars>
          <dgm:dir/>
          <dgm:animOne val="branch"/>
          <dgm:animLvl val="lvl"/>
        </dgm:presLayoutVars>
      </dgm:prSet>
      <dgm:spPr/>
    </dgm:pt>
    <dgm:pt modelId="{9CCA9563-B280-4DEC-A9C1-05F8F64892A1}" type="pres">
      <dgm:prSet presAssocID="{95E3174F-81F9-461E-82A1-CC5F0E8A8389}" presName="thickLine" presStyleLbl="alignNode1" presStyleIdx="0" presStyleCnt="5"/>
      <dgm:spPr/>
    </dgm:pt>
    <dgm:pt modelId="{CCF61779-2348-4125-A232-BCC5A6CEBCE7}" type="pres">
      <dgm:prSet presAssocID="{95E3174F-81F9-461E-82A1-CC5F0E8A8389}" presName="horz1" presStyleCnt="0"/>
      <dgm:spPr/>
    </dgm:pt>
    <dgm:pt modelId="{9BB56756-FFE3-4115-B239-1A91E11815FD}" type="pres">
      <dgm:prSet presAssocID="{95E3174F-81F9-461E-82A1-CC5F0E8A8389}" presName="tx1" presStyleLbl="revTx" presStyleIdx="0" presStyleCnt="5"/>
      <dgm:spPr/>
    </dgm:pt>
    <dgm:pt modelId="{5D9C80A5-382E-4BC4-8363-E288E798144B}" type="pres">
      <dgm:prSet presAssocID="{95E3174F-81F9-461E-82A1-CC5F0E8A8389}" presName="vert1" presStyleCnt="0"/>
      <dgm:spPr/>
    </dgm:pt>
    <dgm:pt modelId="{9A501987-93EA-4A3F-9955-A9C04738EAA5}" type="pres">
      <dgm:prSet presAssocID="{4CA0D9C4-000A-42CE-AEC1-B9F20124699F}" presName="thickLine" presStyleLbl="alignNode1" presStyleIdx="1" presStyleCnt="5"/>
      <dgm:spPr/>
    </dgm:pt>
    <dgm:pt modelId="{79C9DC1B-87F5-41E8-A85C-214DDF8C9B33}" type="pres">
      <dgm:prSet presAssocID="{4CA0D9C4-000A-42CE-AEC1-B9F20124699F}" presName="horz1" presStyleCnt="0"/>
      <dgm:spPr/>
    </dgm:pt>
    <dgm:pt modelId="{19A8A2FF-F1B3-4567-8B74-AD320B17DD65}" type="pres">
      <dgm:prSet presAssocID="{4CA0D9C4-000A-42CE-AEC1-B9F20124699F}" presName="tx1" presStyleLbl="revTx" presStyleIdx="1" presStyleCnt="5"/>
      <dgm:spPr/>
    </dgm:pt>
    <dgm:pt modelId="{CF74B206-4476-437C-9B2D-CEEF8DCB01AD}" type="pres">
      <dgm:prSet presAssocID="{4CA0D9C4-000A-42CE-AEC1-B9F20124699F}" presName="vert1" presStyleCnt="0"/>
      <dgm:spPr/>
    </dgm:pt>
    <dgm:pt modelId="{24F62FEA-8D17-4412-A20D-C0E78B9C05BD}" type="pres">
      <dgm:prSet presAssocID="{DA56F9CC-A324-49B9-89F9-C001180F48C6}" presName="thickLine" presStyleLbl="alignNode1" presStyleIdx="2" presStyleCnt="5"/>
      <dgm:spPr/>
    </dgm:pt>
    <dgm:pt modelId="{B9BA0711-F482-45D3-8B4F-6C74D5F56480}" type="pres">
      <dgm:prSet presAssocID="{DA56F9CC-A324-49B9-89F9-C001180F48C6}" presName="horz1" presStyleCnt="0"/>
      <dgm:spPr/>
    </dgm:pt>
    <dgm:pt modelId="{80F8A5BC-73E2-400C-A090-DED0A2A82413}" type="pres">
      <dgm:prSet presAssocID="{DA56F9CC-A324-49B9-89F9-C001180F48C6}" presName="tx1" presStyleLbl="revTx" presStyleIdx="2" presStyleCnt="5"/>
      <dgm:spPr/>
    </dgm:pt>
    <dgm:pt modelId="{313EEDA9-71F1-4C76-8AF8-B2A99CD00634}" type="pres">
      <dgm:prSet presAssocID="{DA56F9CC-A324-49B9-89F9-C001180F48C6}" presName="vert1" presStyleCnt="0"/>
      <dgm:spPr/>
    </dgm:pt>
    <dgm:pt modelId="{BEC00975-EC84-4E36-A134-0A50F9F6D8F3}" type="pres">
      <dgm:prSet presAssocID="{DF491F10-2F91-404E-809D-64CC80AFE2A0}" presName="thickLine" presStyleLbl="alignNode1" presStyleIdx="3" presStyleCnt="5"/>
      <dgm:spPr/>
    </dgm:pt>
    <dgm:pt modelId="{51D259A8-7DAA-455E-9D1E-C838881AABAE}" type="pres">
      <dgm:prSet presAssocID="{DF491F10-2F91-404E-809D-64CC80AFE2A0}" presName="horz1" presStyleCnt="0"/>
      <dgm:spPr/>
    </dgm:pt>
    <dgm:pt modelId="{46C974AD-8810-4B94-98D0-98AC9BFE4BE8}" type="pres">
      <dgm:prSet presAssocID="{DF491F10-2F91-404E-809D-64CC80AFE2A0}" presName="tx1" presStyleLbl="revTx" presStyleIdx="3" presStyleCnt="5"/>
      <dgm:spPr/>
    </dgm:pt>
    <dgm:pt modelId="{341C7E14-74A4-44B4-BD6F-89380F52CD46}" type="pres">
      <dgm:prSet presAssocID="{DF491F10-2F91-404E-809D-64CC80AFE2A0}" presName="vert1" presStyleCnt="0"/>
      <dgm:spPr/>
    </dgm:pt>
    <dgm:pt modelId="{19D99BE9-22E8-41EA-A5E2-0563963AAE62}" type="pres">
      <dgm:prSet presAssocID="{B1464A9F-188A-4858-A2E5-52EF6585A915}" presName="thickLine" presStyleLbl="alignNode1" presStyleIdx="4" presStyleCnt="5"/>
      <dgm:spPr/>
    </dgm:pt>
    <dgm:pt modelId="{3CF9066C-75FA-4FFB-A183-1FF1105B886F}" type="pres">
      <dgm:prSet presAssocID="{B1464A9F-188A-4858-A2E5-52EF6585A915}" presName="horz1" presStyleCnt="0"/>
      <dgm:spPr/>
    </dgm:pt>
    <dgm:pt modelId="{20B853F2-3516-4944-A754-2389C937F96A}" type="pres">
      <dgm:prSet presAssocID="{B1464A9F-188A-4858-A2E5-52EF6585A915}" presName="tx1" presStyleLbl="revTx" presStyleIdx="4" presStyleCnt="5"/>
      <dgm:spPr/>
    </dgm:pt>
    <dgm:pt modelId="{06767DBD-70FE-4AFF-8E62-22A92A2569ED}" type="pres">
      <dgm:prSet presAssocID="{B1464A9F-188A-4858-A2E5-52EF6585A915}" presName="vert1" presStyleCnt="0"/>
      <dgm:spPr/>
    </dgm:pt>
  </dgm:ptLst>
  <dgm:cxnLst>
    <dgm:cxn modelId="{671E7E07-8C01-4CC0-B3B8-2E63100289F6}" type="presOf" srcId="{524C91F0-4EDC-45E9-BF43-481BED83D6E0}" destId="{8B0E3417-F561-400A-8EBC-7A45E322A26D}" srcOrd="0" destOrd="0" presId="urn:microsoft.com/office/officeart/2008/layout/LinedList"/>
    <dgm:cxn modelId="{F4DBDB0C-4E61-4B69-8A01-562994843EC1}" type="presOf" srcId="{4CA0D9C4-000A-42CE-AEC1-B9F20124699F}" destId="{19A8A2FF-F1B3-4567-8B74-AD320B17DD65}" srcOrd="0" destOrd="0" presId="urn:microsoft.com/office/officeart/2008/layout/LinedList"/>
    <dgm:cxn modelId="{95BBAA32-D1FF-4EC4-84FB-945040565DBE}" srcId="{524C91F0-4EDC-45E9-BF43-481BED83D6E0}" destId="{95E3174F-81F9-461E-82A1-CC5F0E8A8389}" srcOrd="0" destOrd="0" parTransId="{457FB54E-A6CD-4827-B3ED-7DD97E308C4E}" sibTransId="{FA920DF7-2EC3-44A2-ACAF-42ECE838238C}"/>
    <dgm:cxn modelId="{8C00A543-56EB-458E-A120-843E101247F7}" srcId="{524C91F0-4EDC-45E9-BF43-481BED83D6E0}" destId="{DF491F10-2F91-404E-809D-64CC80AFE2A0}" srcOrd="3" destOrd="0" parTransId="{AC0F1C69-1C7B-404D-A992-23EA280F44F3}" sibTransId="{9386BD84-0B1F-4337-A0E7-A5A6CF4C843E}"/>
    <dgm:cxn modelId="{50184B65-3063-4DB3-8ED0-31559065E8A1}" type="presOf" srcId="{B1464A9F-188A-4858-A2E5-52EF6585A915}" destId="{20B853F2-3516-4944-A754-2389C937F96A}" srcOrd="0" destOrd="0" presId="urn:microsoft.com/office/officeart/2008/layout/LinedList"/>
    <dgm:cxn modelId="{F161EE53-736A-4A21-A80F-70EA2663791B}" srcId="{524C91F0-4EDC-45E9-BF43-481BED83D6E0}" destId="{B1464A9F-188A-4858-A2E5-52EF6585A915}" srcOrd="4" destOrd="0" parTransId="{4849A0C3-3704-4D9F-8F90-1CA56C15ECB1}" sibTransId="{BB5302EE-E2CA-430E-BCD9-6BE5D04CC7AE}"/>
    <dgm:cxn modelId="{DB2AD455-D808-448D-AB54-89A71146F996}" srcId="{524C91F0-4EDC-45E9-BF43-481BED83D6E0}" destId="{4CA0D9C4-000A-42CE-AEC1-B9F20124699F}" srcOrd="1" destOrd="0" parTransId="{3DCE0E4E-B7D5-418F-BDF6-E46FAF2906BD}" sibTransId="{64BCD7E8-8ADD-4A87-901B-D1622061FCFD}"/>
    <dgm:cxn modelId="{10DAC478-5F3B-4C50-A399-AAF0CB95DC80}" type="presOf" srcId="{DA56F9CC-A324-49B9-89F9-C001180F48C6}" destId="{80F8A5BC-73E2-400C-A090-DED0A2A82413}" srcOrd="0" destOrd="0" presId="urn:microsoft.com/office/officeart/2008/layout/LinedList"/>
    <dgm:cxn modelId="{5863FE86-3FBF-4679-A88F-2E4F1DF6E674}" srcId="{524C91F0-4EDC-45E9-BF43-481BED83D6E0}" destId="{DA56F9CC-A324-49B9-89F9-C001180F48C6}" srcOrd="2" destOrd="0" parTransId="{5BC3C066-7DC7-43FD-8148-F60600F2DAF4}" sibTransId="{27154FCB-5BFD-444B-9278-240AECA843F5}"/>
    <dgm:cxn modelId="{93618F8A-C394-4200-81C9-498318B5094B}" type="presOf" srcId="{95E3174F-81F9-461E-82A1-CC5F0E8A8389}" destId="{9BB56756-FFE3-4115-B239-1A91E11815FD}" srcOrd="0" destOrd="0" presId="urn:microsoft.com/office/officeart/2008/layout/LinedList"/>
    <dgm:cxn modelId="{52153E8B-5C15-4FBD-8C75-4E0817CA4983}" type="presOf" srcId="{DF491F10-2F91-404E-809D-64CC80AFE2A0}" destId="{46C974AD-8810-4B94-98D0-98AC9BFE4BE8}" srcOrd="0" destOrd="0" presId="urn:microsoft.com/office/officeart/2008/layout/LinedList"/>
    <dgm:cxn modelId="{56A4E63E-1A71-4703-8A92-E5A879355E7F}" type="presParOf" srcId="{8B0E3417-F561-400A-8EBC-7A45E322A26D}" destId="{9CCA9563-B280-4DEC-A9C1-05F8F64892A1}" srcOrd="0" destOrd="0" presId="urn:microsoft.com/office/officeart/2008/layout/LinedList"/>
    <dgm:cxn modelId="{CEB09CE3-5330-499D-A692-F81AC3F936FE}" type="presParOf" srcId="{8B0E3417-F561-400A-8EBC-7A45E322A26D}" destId="{CCF61779-2348-4125-A232-BCC5A6CEBCE7}" srcOrd="1" destOrd="0" presId="urn:microsoft.com/office/officeart/2008/layout/LinedList"/>
    <dgm:cxn modelId="{631184DC-0FAC-4915-8562-636DD19C097A}" type="presParOf" srcId="{CCF61779-2348-4125-A232-BCC5A6CEBCE7}" destId="{9BB56756-FFE3-4115-B239-1A91E11815FD}" srcOrd="0" destOrd="0" presId="urn:microsoft.com/office/officeart/2008/layout/LinedList"/>
    <dgm:cxn modelId="{5ED02097-CB7A-48A5-BB30-848D792ED468}" type="presParOf" srcId="{CCF61779-2348-4125-A232-BCC5A6CEBCE7}" destId="{5D9C80A5-382E-4BC4-8363-E288E798144B}" srcOrd="1" destOrd="0" presId="urn:microsoft.com/office/officeart/2008/layout/LinedList"/>
    <dgm:cxn modelId="{D4157BE7-9025-4503-B08C-B609476520E7}" type="presParOf" srcId="{8B0E3417-F561-400A-8EBC-7A45E322A26D}" destId="{9A501987-93EA-4A3F-9955-A9C04738EAA5}" srcOrd="2" destOrd="0" presId="urn:microsoft.com/office/officeart/2008/layout/LinedList"/>
    <dgm:cxn modelId="{BEC20830-C036-485F-A4FB-E47FF279E6F4}" type="presParOf" srcId="{8B0E3417-F561-400A-8EBC-7A45E322A26D}" destId="{79C9DC1B-87F5-41E8-A85C-214DDF8C9B33}" srcOrd="3" destOrd="0" presId="urn:microsoft.com/office/officeart/2008/layout/LinedList"/>
    <dgm:cxn modelId="{A028C3CB-DA1F-4591-86C4-A11638887852}" type="presParOf" srcId="{79C9DC1B-87F5-41E8-A85C-214DDF8C9B33}" destId="{19A8A2FF-F1B3-4567-8B74-AD320B17DD65}" srcOrd="0" destOrd="0" presId="urn:microsoft.com/office/officeart/2008/layout/LinedList"/>
    <dgm:cxn modelId="{A81469CC-8B11-46F9-861B-0FAEDFAECFB8}" type="presParOf" srcId="{79C9DC1B-87F5-41E8-A85C-214DDF8C9B33}" destId="{CF74B206-4476-437C-9B2D-CEEF8DCB01AD}" srcOrd="1" destOrd="0" presId="urn:microsoft.com/office/officeart/2008/layout/LinedList"/>
    <dgm:cxn modelId="{CE0EC52C-2A0B-42F9-BEA8-00E31448AA30}" type="presParOf" srcId="{8B0E3417-F561-400A-8EBC-7A45E322A26D}" destId="{24F62FEA-8D17-4412-A20D-C0E78B9C05BD}" srcOrd="4" destOrd="0" presId="urn:microsoft.com/office/officeart/2008/layout/LinedList"/>
    <dgm:cxn modelId="{A14E7C9D-2D5F-47F9-B190-E4A828CB7878}" type="presParOf" srcId="{8B0E3417-F561-400A-8EBC-7A45E322A26D}" destId="{B9BA0711-F482-45D3-8B4F-6C74D5F56480}" srcOrd="5" destOrd="0" presId="urn:microsoft.com/office/officeart/2008/layout/LinedList"/>
    <dgm:cxn modelId="{C78FB3CD-7444-47BA-8AD5-E87BEDD2505E}" type="presParOf" srcId="{B9BA0711-F482-45D3-8B4F-6C74D5F56480}" destId="{80F8A5BC-73E2-400C-A090-DED0A2A82413}" srcOrd="0" destOrd="0" presId="urn:microsoft.com/office/officeart/2008/layout/LinedList"/>
    <dgm:cxn modelId="{98604DEB-8B6C-413B-90FE-60F685B061D1}" type="presParOf" srcId="{B9BA0711-F482-45D3-8B4F-6C74D5F56480}" destId="{313EEDA9-71F1-4C76-8AF8-B2A99CD00634}" srcOrd="1" destOrd="0" presId="urn:microsoft.com/office/officeart/2008/layout/LinedList"/>
    <dgm:cxn modelId="{34457D68-BD2F-41AA-B81E-135010BAF2C6}" type="presParOf" srcId="{8B0E3417-F561-400A-8EBC-7A45E322A26D}" destId="{BEC00975-EC84-4E36-A134-0A50F9F6D8F3}" srcOrd="6" destOrd="0" presId="urn:microsoft.com/office/officeart/2008/layout/LinedList"/>
    <dgm:cxn modelId="{F4A2C6B9-DF7C-48E0-ACF7-C32EC79390BA}" type="presParOf" srcId="{8B0E3417-F561-400A-8EBC-7A45E322A26D}" destId="{51D259A8-7DAA-455E-9D1E-C838881AABAE}" srcOrd="7" destOrd="0" presId="urn:microsoft.com/office/officeart/2008/layout/LinedList"/>
    <dgm:cxn modelId="{2761DC66-1E5A-4450-B271-A585E1C259CF}" type="presParOf" srcId="{51D259A8-7DAA-455E-9D1E-C838881AABAE}" destId="{46C974AD-8810-4B94-98D0-98AC9BFE4BE8}" srcOrd="0" destOrd="0" presId="urn:microsoft.com/office/officeart/2008/layout/LinedList"/>
    <dgm:cxn modelId="{98B3A9F2-6372-4B75-BA08-908CE83CABBD}" type="presParOf" srcId="{51D259A8-7DAA-455E-9D1E-C838881AABAE}" destId="{341C7E14-74A4-44B4-BD6F-89380F52CD46}" srcOrd="1" destOrd="0" presId="urn:microsoft.com/office/officeart/2008/layout/LinedList"/>
    <dgm:cxn modelId="{982CDE39-2931-4C6A-A851-2C5A0B717B04}" type="presParOf" srcId="{8B0E3417-F561-400A-8EBC-7A45E322A26D}" destId="{19D99BE9-22E8-41EA-A5E2-0563963AAE62}" srcOrd="8" destOrd="0" presId="urn:microsoft.com/office/officeart/2008/layout/LinedList"/>
    <dgm:cxn modelId="{BD9C6F59-96CB-4C3B-A74B-34E579E7D2C1}" type="presParOf" srcId="{8B0E3417-F561-400A-8EBC-7A45E322A26D}" destId="{3CF9066C-75FA-4FFB-A183-1FF1105B886F}" srcOrd="9" destOrd="0" presId="urn:microsoft.com/office/officeart/2008/layout/LinedList"/>
    <dgm:cxn modelId="{7F71B0B5-4EB1-4213-88C7-B7E2CA774A4B}" type="presParOf" srcId="{3CF9066C-75FA-4FFB-A183-1FF1105B886F}" destId="{20B853F2-3516-4944-A754-2389C937F96A}" srcOrd="0" destOrd="0" presId="urn:microsoft.com/office/officeart/2008/layout/LinedList"/>
    <dgm:cxn modelId="{4A262308-BBD8-4D08-B0C4-7B85A8767896}" type="presParOf" srcId="{3CF9066C-75FA-4FFB-A183-1FF1105B886F}" destId="{06767DBD-70FE-4AFF-8E62-22A92A2569E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4C91F0-4EDC-45E9-BF43-481BED83D6E0}" type="doc">
      <dgm:prSet loTypeId="urn:microsoft.com/office/officeart/2008/layout/LinedList" loCatId="list" qsTypeId="urn:microsoft.com/office/officeart/2005/8/quickstyle/simple1" qsCatId="simple" csTypeId="urn:microsoft.com/office/officeart/2005/8/colors/accent5_2" csCatId="accent5" phldr="1"/>
      <dgm:spPr/>
      <dgm:t>
        <a:bodyPr/>
        <a:lstStyle/>
        <a:p>
          <a:endParaRPr lang="en-US"/>
        </a:p>
      </dgm:t>
    </dgm:pt>
    <dgm:pt modelId="{95E3174F-81F9-461E-82A1-CC5F0E8A8389}">
      <dgm:prSet/>
      <dgm:spPr/>
      <dgm:t>
        <a:bodyPr/>
        <a:lstStyle/>
        <a:p>
          <a:pPr marL="284163" indent="-284163"/>
          <a:r>
            <a:rPr lang="en-US" dirty="0"/>
            <a:t>6. A 2/3 affirmative vote is necessary whenever limiting or taking away the rights of members or changing a previous decision.</a:t>
          </a:r>
        </a:p>
      </dgm:t>
    </dgm:pt>
    <dgm:pt modelId="{457FB54E-A6CD-4827-B3ED-7DD97E308C4E}" type="parTrans" cxnId="{95BBAA32-D1FF-4EC4-84FB-945040565DBE}">
      <dgm:prSet/>
      <dgm:spPr/>
      <dgm:t>
        <a:bodyPr/>
        <a:lstStyle/>
        <a:p>
          <a:endParaRPr lang="en-US"/>
        </a:p>
      </dgm:t>
    </dgm:pt>
    <dgm:pt modelId="{FA920DF7-2EC3-44A2-ACAF-42ECE838238C}" type="sibTrans" cxnId="{95BBAA32-D1FF-4EC4-84FB-945040565DBE}">
      <dgm:prSet/>
      <dgm:spPr/>
      <dgm:t>
        <a:bodyPr/>
        <a:lstStyle/>
        <a:p>
          <a:endParaRPr lang="en-US"/>
        </a:p>
      </dgm:t>
    </dgm:pt>
    <dgm:pt modelId="{4CA0D9C4-000A-42CE-AEC1-B9F20124699F}">
      <dgm:prSet/>
      <dgm:spPr/>
      <dgm:t>
        <a:bodyPr/>
        <a:lstStyle/>
        <a:p>
          <a:r>
            <a:rPr lang="en-US" dirty="0"/>
            <a:t>7. One question and one speaker at a time.</a:t>
          </a:r>
        </a:p>
      </dgm:t>
    </dgm:pt>
    <dgm:pt modelId="{3DCE0E4E-B7D5-418F-BDF6-E46FAF2906BD}" type="parTrans" cxnId="{DB2AD455-D808-448D-AB54-89A71146F996}">
      <dgm:prSet/>
      <dgm:spPr/>
      <dgm:t>
        <a:bodyPr/>
        <a:lstStyle/>
        <a:p>
          <a:endParaRPr lang="en-US"/>
        </a:p>
      </dgm:t>
    </dgm:pt>
    <dgm:pt modelId="{64BCD7E8-8ADD-4A87-901B-D1622061FCFD}" type="sibTrans" cxnId="{DB2AD455-D808-448D-AB54-89A71146F996}">
      <dgm:prSet/>
      <dgm:spPr/>
      <dgm:t>
        <a:bodyPr/>
        <a:lstStyle/>
        <a:p>
          <a:endParaRPr lang="en-US"/>
        </a:p>
      </dgm:t>
    </dgm:pt>
    <dgm:pt modelId="{DA56F9CC-A324-49B9-89F9-C001180F48C6}">
      <dgm:prSet/>
      <dgm:spPr/>
      <dgm:t>
        <a:bodyPr/>
        <a:lstStyle/>
        <a:p>
          <a:pPr marL="284163" indent="-284163"/>
          <a:r>
            <a:rPr lang="en-US" dirty="0"/>
            <a:t>8. Once a member has been ‘recognized’ this individual has been granted ‘the floor’ and may not be interrupted by another member.</a:t>
          </a:r>
        </a:p>
      </dgm:t>
    </dgm:pt>
    <dgm:pt modelId="{5BC3C066-7DC7-43FD-8148-F60600F2DAF4}" type="parTrans" cxnId="{5863FE86-3FBF-4679-A88F-2E4F1DF6E674}">
      <dgm:prSet/>
      <dgm:spPr/>
      <dgm:t>
        <a:bodyPr/>
        <a:lstStyle/>
        <a:p>
          <a:endParaRPr lang="en-US"/>
        </a:p>
      </dgm:t>
    </dgm:pt>
    <dgm:pt modelId="{27154FCB-5BFD-444B-9278-240AECA843F5}" type="sibTrans" cxnId="{5863FE86-3FBF-4679-A88F-2E4F1DF6E674}">
      <dgm:prSet/>
      <dgm:spPr/>
      <dgm:t>
        <a:bodyPr/>
        <a:lstStyle/>
        <a:p>
          <a:endParaRPr lang="en-US"/>
        </a:p>
      </dgm:t>
    </dgm:pt>
    <dgm:pt modelId="{DF491F10-2F91-404E-809D-64CC80AFE2A0}">
      <dgm:prSet/>
      <dgm:spPr/>
      <dgm:t>
        <a:bodyPr/>
        <a:lstStyle/>
        <a:p>
          <a:r>
            <a:rPr lang="en-US" dirty="0"/>
            <a:t>9. The meeting chair may not put a motion to vote as long as members wish to debate it.</a:t>
          </a:r>
        </a:p>
      </dgm:t>
    </dgm:pt>
    <dgm:pt modelId="{AC0F1C69-1C7B-404D-A992-23EA280F44F3}" type="parTrans" cxnId="{8C00A543-56EB-458E-A120-843E101247F7}">
      <dgm:prSet/>
      <dgm:spPr/>
      <dgm:t>
        <a:bodyPr/>
        <a:lstStyle/>
        <a:p>
          <a:endParaRPr lang="en-US"/>
        </a:p>
      </dgm:t>
    </dgm:pt>
    <dgm:pt modelId="{9386BD84-0B1F-4337-A0E7-A5A6CF4C843E}" type="sibTrans" cxnId="{8C00A543-56EB-458E-A120-843E101247F7}">
      <dgm:prSet/>
      <dgm:spPr/>
      <dgm:t>
        <a:bodyPr/>
        <a:lstStyle/>
        <a:p>
          <a:endParaRPr lang="en-US"/>
        </a:p>
      </dgm:t>
    </dgm:pt>
    <dgm:pt modelId="{B1464A9F-188A-4858-A2E5-52EF6585A915}">
      <dgm:prSet/>
      <dgm:spPr/>
      <dgm:t>
        <a:bodyPr/>
        <a:lstStyle/>
        <a:p>
          <a:pPr marL="401638" indent="-401638"/>
          <a:r>
            <a:rPr lang="en-US" dirty="0"/>
            <a:t>10. Once a decision is made, an identical motion may not be brought forward during the same meeting.</a:t>
          </a:r>
        </a:p>
      </dgm:t>
    </dgm:pt>
    <dgm:pt modelId="{4849A0C3-3704-4D9F-8F90-1CA56C15ECB1}" type="parTrans" cxnId="{F161EE53-736A-4A21-A80F-70EA2663791B}">
      <dgm:prSet/>
      <dgm:spPr/>
      <dgm:t>
        <a:bodyPr/>
        <a:lstStyle/>
        <a:p>
          <a:endParaRPr lang="en-US"/>
        </a:p>
      </dgm:t>
    </dgm:pt>
    <dgm:pt modelId="{BB5302EE-E2CA-430E-BCD9-6BE5D04CC7AE}" type="sibTrans" cxnId="{F161EE53-736A-4A21-A80F-70EA2663791B}">
      <dgm:prSet/>
      <dgm:spPr/>
      <dgm:t>
        <a:bodyPr/>
        <a:lstStyle/>
        <a:p>
          <a:endParaRPr lang="en-US"/>
        </a:p>
      </dgm:t>
    </dgm:pt>
    <dgm:pt modelId="{C1E1A089-EEAB-44AA-B016-103D1E1E1CFE}" type="pres">
      <dgm:prSet presAssocID="{524C91F0-4EDC-45E9-BF43-481BED83D6E0}" presName="vert0" presStyleCnt="0">
        <dgm:presLayoutVars>
          <dgm:dir/>
          <dgm:animOne val="branch"/>
          <dgm:animLvl val="lvl"/>
        </dgm:presLayoutVars>
      </dgm:prSet>
      <dgm:spPr/>
    </dgm:pt>
    <dgm:pt modelId="{27FD9BD9-CCE6-49EE-8236-E345390F906B}" type="pres">
      <dgm:prSet presAssocID="{95E3174F-81F9-461E-82A1-CC5F0E8A8389}" presName="thickLine" presStyleLbl="alignNode1" presStyleIdx="0" presStyleCnt="5"/>
      <dgm:spPr/>
    </dgm:pt>
    <dgm:pt modelId="{7E6EA0A2-8456-4014-82DC-B944F1FA1AD8}" type="pres">
      <dgm:prSet presAssocID="{95E3174F-81F9-461E-82A1-CC5F0E8A8389}" presName="horz1" presStyleCnt="0"/>
      <dgm:spPr/>
    </dgm:pt>
    <dgm:pt modelId="{84DC3DB9-DC86-4811-9FC6-1F4BBD4C3FC6}" type="pres">
      <dgm:prSet presAssocID="{95E3174F-81F9-461E-82A1-CC5F0E8A8389}" presName="tx1" presStyleLbl="revTx" presStyleIdx="0" presStyleCnt="5"/>
      <dgm:spPr/>
    </dgm:pt>
    <dgm:pt modelId="{050E7A90-E048-44A1-B43B-F1DDCF63AD7B}" type="pres">
      <dgm:prSet presAssocID="{95E3174F-81F9-461E-82A1-CC5F0E8A8389}" presName="vert1" presStyleCnt="0"/>
      <dgm:spPr/>
    </dgm:pt>
    <dgm:pt modelId="{816BA063-A247-44B7-AE4A-E6F1B103ECFE}" type="pres">
      <dgm:prSet presAssocID="{4CA0D9C4-000A-42CE-AEC1-B9F20124699F}" presName="thickLine" presStyleLbl="alignNode1" presStyleIdx="1" presStyleCnt="5"/>
      <dgm:spPr/>
    </dgm:pt>
    <dgm:pt modelId="{DF1C263D-8407-4B5E-B32E-9856927755C0}" type="pres">
      <dgm:prSet presAssocID="{4CA0D9C4-000A-42CE-AEC1-B9F20124699F}" presName="horz1" presStyleCnt="0"/>
      <dgm:spPr/>
    </dgm:pt>
    <dgm:pt modelId="{A1042241-9C12-4613-887C-56970BCACE05}" type="pres">
      <dgm:prSet presAssocID="{4CA0D9C4-000A-42CE-AEC1-B9F20124699F}" presName="tx1" presStyleLbl="revTx" presStyleIdx="1" presStyleCnt="5"/>
      <dgm:spPr/>
    </dgm:pt>
    <dgm:pt modelId="{6FE14BB6-05F0-4F40-BC2A-443A6926B03A}" type="pres">
      <dgm:prSet presAssocID="{4CA0D9C4-000A-42CE-AEC1-B9F20124699F}" presName="vert1" presStyleCnt="0"/>
      <dgm:spPr/>
    </dgm:pt>
    <dgm:pt modelId="{2F63C083-2ECC-4213-B102-25301147C9B4}" type="pres">
      <dgm:prSet presAssocID="{DA56F9CC-A324-49B9-89F9-C001180F48C6}" presName="thickLine" presStyleLbl="alignNode1" presStyleIdx="2" presStyleCnt="5"/>
      <dgm:spPr/>
    </dgm:pt>
    <dgm:pt modelId="{C0DB4315-8759-4889-98FB-4F01BAEF1079}" type="pres">
      <dgm:prSet presAssocID="{DA56F9CC-A324-49B9-89F9-C001180F48C6}" presName="horz1" presStyleCnt="0"/>
      <dgm:spPr/>
    </dgm:pt>
    <dgm:pt modelId="{C0C14397-6875-49B9-B080-C83E0B7C3586}" type="pres">
      <dgm:prSet presAssocID="{DA56F9CC-A324-49B9-89F9-C001180F48C6}" presName="tx1" presStyleLbl="revTx" presStyleIdx="2" presStyleCnt="5"/>
      <dgm:spPr/>
    </dgm:pt>
    <dgm:pt modelId="{DD5CB31C-8A0B-41EB-8ADD-49A33C684646}" type="pres">
      <dgm:prSet presAssocID="{DA56F9CC-A324-49B9-89F9-C001180F48C6}" presName="vert1" presStyleCnt="0"/>
      <dgm:spPr/>
    </dgm:pt>
    <dgm:pt modelId="{DF0583AD-622E-4DB3-8866-E8772A4CEEED}" type="pres">
      <dgm:prSet presAssocID="{DF491F10-2F91-404E-809D-64CC80AFE2A0}" presName="thickLine" presStyleLbl="alignNode1" presStyleIdx="3" presStyleCnt="5"/>
      <dgm:spPr/>
    </dgm:pt>
    <dgm:pt modelId="{16D9A6AD-349D-432A-A0EE-F5725B7E53EB}" type="pres">
      <dgm:prSet presAssocID="{DF491F10-2F91-404E-809D-64CC80AFE2A0}" presName="horz1" presStyleCnt="0"/>
      <dgm:spPr/>
    </dgm:pt>
    <dgm:pt modelId="{0DCADB57-CFB2-44AD-8489-7144E1ECAB63}" type="pres">
      <dgm:prSet presAssocID="{DF491F10-2F91-404E-809D-64CC80AFE2A0}" presName="tx1" presStyleLbl="revTx" presStyleIdx="3" presStyleCnt="5"/>
      <dgm:spPr/>
    </dgm:pt>
    <dgm:pt modelId="{6826734C-1881-4159-942F-D98C9383A896}" type="pres">
      <dgm:prSet presAssocID="{DF491F10-2F91-404E-809D-64CC80AFE2A0}" presName="vert1" presStyleCnt="0"/>
      <dgm:spPr/>
    </dgm:pt>
    <dgm:pt modelId="{A54085A3-8CD7-498A-A5EB-67B575364826}" type="pres">
      <dgm:prSet presAssocID="{B1464A9F-188A-4858-A2E5-52EF6585A915}" presName="thickLine" presStyleLbl="alignNode1" presStyleIdx="4" presStyleCnt="5"/>
      <dgm:spPr/>
    </dgm:pt>
    <dgm:pt modelId="{CF62BF1D-4D4E-4728-AA0D-74D06DF64118}" type="pres">
      <dgm:prSet presAssocID="{B1464A9F-188A-4858-A2E5-52EF6585A915}" presName="horz1" presStyleCnt="0"/>
      <dgm:spPr/>
    </dgm:pt>
    <dgm:pt modelId="{5EBCB8D3-C2D7-4BB4-9D0C-74070AE9D648}" type="pres">
      <dgm:prSet presAssocID="{B1464A9F-188A-4858-A2E5-52EF6585A915}" presName="tx1" presStyleLbl="revTx" presStyleIdx="4" presStyleCnt="5"/>
      <dgm:spPr/>
    </dgm:pt>
    <dgm:pt modelId="{2554E335-24B9-4CD2-9B69-705C39ABC5CB}" type="pres">
      <dgm:prSet presAssocID="{B1464A9F-188A-4858-A2E5-52EF6585A915}" presName="vert1" presStyleCnt="0"/>
      <dgm:spPr/>
    </dgm:pt>
  </dgm:ptLst>
  <dgm:cxnLst>
    <dgm:cxn modelId="{B582E12C-678F-47B8-A08A-C2F2E48B269B}" type="presOf" srcId="{B1464A9F-188A-4858-A2E5-52EF6585A915}" destId="{5EBCB8D3-C2D7-4BB4-9D0C-74070AE9D648}" srcOrd="0" destOrd="0" presId="urn:microsoft.com/office/officeart/2008/layout/LinedList"/>
    <dgm:cxn modelId="{95BBAA32-D1FF-4EC4-84FB-945040565DBE}" srcId="{524C91F0-4EDC-45E9-BF43-481BED83D6E0}" destId="{95E3174F-81F9-461E-82A1-CC5F0E8A8389}" srcOrd="0" destOrd="0" parTransId="{457FB54E-A6CD-4827-B3ED-7DD97E308C4E}" sibTransId="{FA920DF7-2EC3-44A2-ACAF-42ECE838238C}"/>
    <dgm:cxn modelId="{8C00A543-56EB-458E-A120-843E101247F7}" srcId="{524C91F0-4EDC-45E9-BF43-481BED83D6E0}" destId="{DF491F10-2F91-404E-809D-64CC80AFE2A0}" srcOrd="3" destOrd="0" parTransId="{AC0F1C69-1C7B-404D-A992-23EA280F44F3}" sibTransId="{9386BD84-0B1F-4337-A0E7-A5A6CF4C843E}"/>
    <dgm:cxn modelId="{BB941167-1212-4B5D-9F16-7FB1AEA8E1CC}" type="presOf" srcId="{95E3174F-81F9-461E-82A1-CC5F0E8A8389}" destId="{84DC3DB9-DC86-4811-9FC6-1F4BBD4C3FC6}" srcOrd="0" destOrd="0" presId="urn:microsoft.com/office/officeart/2008/layout/LinedList"/>
    <dgm:cxn modelId="{5E357268-BA08-4F94-95C9-C16715EA67D0}" type="presOf" srcId="{DF491F10-2F91-404E-809D-64CC80AFE2A0}" destId="{0DCADB57-CFB2-44AD-8489-7144E1ECAB63}" srcOrd="0" destOrd="0" presId="urn:microsoft.com/office/officeart/2008/layout/LinedList"/>
    <dgm:cxn modelId="{4B381D49-9563-4A53-9D8E-3BD519ECC085}" type="presOf" srcId="{4CA0D9C4-000A-42CE-AEC1-B9F20124699F}" destId="{A1042241-9C12-4613-887C-56970BCACE05}" srcOrd="0" destOrd="0" presId="urn:microsoft.com/office/officeart/2008/layout/LinedList"/>
    <dgm:cxn modelId="{F161EE53-736A-4A21-A80F-70EA2663791B}" srcId="{524C91F0-4EDC-45E9-BF43-481BED83D6E0}" destId="{B1464A9F-188A-4858-A2E5-52EF6585A915}" srcOrd="4" destOrd="0" parTransId="{4849A0C3-3704-4D9F-8F90-1CA56C15ECB1}" sibTransId="{BB5302EE-E2CA-430E-BCD9-6BE5D04CC7AE}"/>
    <dgm:cxn modelId="{DB2AD455-D808-448D-AB54-89A71146F996}" srcId="{524C91F0-4EDC-45E9-BF43-481BED83D6E0}" destId="{4CA0D9C4-000A-42CE-AEC1-B9F20124699F}" srcOrd="1" destOrd="0" parTransId="{3DCE0E4E-B7D5-418F-BDF6-E46FAF2906BD}" sibTransId="{64BCD7E8-8ADD-4A87-901B-D1622061FCFD}"/>
    <dgm:cxn modelId="{68F80F58-0EEA-4EA3-9607-A14465AA481B}" type="presOf" srcId="{524C91F0-4EDC-45E9-BF43-481BED83D6E0}" destId="{C1E1A089-EEAB-44AA-B016-103D1E1E1CFE}" srcOrd="0" destOrd="0" presId="urn:microsoft.com/office/officeart/2008/layout/LinedList"/>
    <dgm:cxn modelId="{5863FE86-3FBF-4679-A88F-2E4F1DF6E674}" srcId="{524C91F0-4EDC-45E9-BF43-481BED83D6E0}" destId="{DA56F9CC-A324-49B9-89F9-C001180F48C6}" srcOrd="2" destOrd="0" parTransId="{5BC3C066-7DC7-43FD-8148-F60600F2DAF4}" sibTransId="{27154FCB-5BFD-444B-9278-240AECA843F5}"/>
    <dgm:cxn modelId="{198FA3A6-0ADD-466C-8EAE-E0385AECDAA8}" type="presOf" srcId="{DA56F9CC-A324-49B9-89F9-C001180F48C6}" destId="{C0C14397-6875-49B9-B080-C83E0B7C3586}" srcOrd="0" destOrd="0" presId="urn:microsoft.com/office/officeart/2008/layout/LinedList"/>
    <dgm:cxn modelId="{2F700790-3637-4869-A09F-2BDE3266B29B}" type="presParOf" srcId="{C1E1A089-EEAB-44AA-B016-103D1E1E1CFE}" destId="{27FD9BD9-CCE6-49EE-8236-E345390F906B}" srcOrd="0" destOrd="0" presId="urn:microsoft.com/office/officeart/2008/layout/LinedList"/>
    <dgm:cxn modelId="{09D0C0A6-E040-47C9-A467-7EDD46439051}" type="presParOf" srcId="{C1E1A089-EEAB-44AA-B016-103D1E1E1CFE}" destId="{7E6EA0A2-8456-4014-82DC-B944F1FA1AD8}" srcOrd="1" destOrd="0" presId="urn:microsoft.com/office/officeart/2008/layout/LinedList"/>
    <dgm:cxn modelId="{A5EC1C50-CE5F-4EA5-B80A-99C77613B51F}" type="presParOf" srcId="{7E6EA0A2-8456-4014-82DC-B944F1FA1AD8}" destId="{84DC3DB9-DC86-4811-9FC6-1F4BBD4C3FC6}" srcOrd="0" destOrd="0" presId="urn:microsoft.com/office/officeart/2008/layout/LinedList"/>
    <dgm:cxn modelId="{3F4883BB-3938-4AA0-B364-ED0F998EA539}" type="presParOf" srcId="{7E6EA0A2-8456-4014-82DC-B944F1FA1AD8}" destId="{050E7A90-E048-44A1-B43B-F1DDCF63AD7B}" srcOrd="1" destOrd="0" presId="urn:microsoft.com/office/officeart/2008/layout/LinedList"/>
    <dgm:cxn modelId="{9666A3F2-9AF4-431C-837D-E7C8F089B928}" type="presParOf" srcId="{C1E1A089-EEAB-44AA-B016-103D1E1E1CFE}" destId="{816BA063-A247-44B7-AE4A-E6F1B103ECFE}" srcOrd="2" destOrd="0" presId="urn:microsoft.com/office/officeart/2008/layout/LinedList"/>
    <dgm:cxn modelId="{6BDBDA1B-9F94-4CC0-82CB-51AD3EAD6D2E}" type="presParOf" srcId="{C1E1A089-EEAB-44AA-B016-103D1E1E1CFE}" destId="{DF1C263D-8407-4B5E-B32E-9856927755C0}" srcOrd="3" destOrd="0" presId="urn:microsoft.com/office/officeart/2008/layout/LinedList"/>
    <dgm:cxn modelId="{ED9F9381-696D-4FA3-9576-9BED11E4FA13}" type="presParOf" srcId="{DF1C263D-8407-4B5E-B32E-9856927755C0}" destId="{A1042241-9C12-4613-887C-56970BCACE05}" srcOrd="0" destOrd="0" presId="urn:microsoft.com/office/officeart/2008/layout/LinedList"/>
    <dgm:cxn modelId="{344CB2D9-ECF7-492A-982B-68A25302B6B5}" type="presParOf" srcId="{DF1C263D-8407-4B5E-B32E-9856927755C0}" destId="{6FE14BB6-05F0-4F40-BC2A-443A6926B03A}" srcOrd="1" destOrd="0" presId="urn:microsoft.com/office/officeart/2008/layout/LinedList"/>
    <dgm:cxn modelId="{36623474-A6E7-4608-8E72-6388D69D170B}" type="presParOf" srcId="{C1E1A089-EEAB-44AA-B016-103D1E1E1CFE}" destId="{2F63C083-2ECC-4213-B102-25301147C9B4}" srcOrd="4" destOrd="0" presId="urn:microsoft.com/office/officeart/2008/layout/LinedList"/>
    <dgm:cxn modelId="{0FCAE13D-C922-45CA-BB14-92E6E55C9E0F}" type="presParOf" srcId="{C1E1A089-EEAB-44AA-B016-103D1E1E1CFE}" destId="{C0DB4315-8759-4889-98FB-4F01BAEF1079}" srcOrd="5" destOrd="0" presId="urn:microsoft.com/office/officeart/2008/layout/LinedList"/>
    <dgm:cxn modelId="{C960E8A2-7E0D-4BE2-85BE-06EAA8C67EAB}" type="presParOf" srcId="{C0DB4315-8759-4889-98FB-4F01BAEF1079}" destId="{C0C14397-6875-49B9-B080-C83E0B7C3586}" srcOrd="0" destOrd="0" presId="urn:microsoft.com/office/officeart/2008/layout/LinedList"/>
    <dgm:cxn modelId="{F080D278-953C-4FD1-9A51-ED4C3BDDB025}" type="presParOf" srcId="{C0DB4315-8759-4889-98FB-4F01BAEF1079}" destId="{DD5CB31C-8A0B-41EB-8ADD-49A33C684646}" srcOrd="1" destOrd="0" presId="urn:microsoft.com/office/officeart/2008/layout/LinedList"/>
    <dgm:cxn modelId="{4DF93CCF-F118-4B18-9CD5-95CED84810C8}" type="presParOf" srcId="{C1E1A089-EEAB-44AA-B016-103D1E1E1CFE}" destId="{DF0583AD-622E-4DB3-8866-E8772A4CEEED}" srcOrd="6" destOrd="0" presId="urn:microsoft.com/office/officeart/2008/layout/LinedList"/>
    <dgm:cxn modelId="{95F322FB-F70D-45A7-9A5D-4993018A1BE5}" type="presParOf" srcId="{C1E1A089-EEAB-44AA-B016-103D1E1E1CFE}" destId="{16D9A6AD-349D-432A-A0EE-F5725B7E53EB}" srcOrd="7" destOrd="0" presId="urn:microsoft.com/office/officeart/2008/layout/LinedList"/>
    <dgm:cxn modelId="{8AEB4805-7E43-4994-AE5D-7B539D77B5B6}" type="presParOf" srcId="{16D9A6AD-349D-432A-A0EE-F5725B7E53EB}" destId="{0DCADB57-CFB2-44AD-8489-7144E1ECAB63}" srcOrd="0" destOrd="0" presId="urn:microsoft.com/office/officeart/2008/layout/LinedList"/>
    <dgm:cxn modelId="{E8BF5699-AC0F-4641-9219-2C4351C977CB}" type="presParOf" srcId="{16D9A6AD-349D-432A-A0EE-F5725B7E53EB}" destId="{6826734C-1881-4159-942F-D98C9383A896}" srcOrd="1" destOrd="0" presId="urn:microsoft.com/office/officeart/2008/layout/LinedList"/>
    <dgm:cxn modelId="{F911ACD4-B025-4FAF-B128-A0A0EED76B21}" type="presParOf" srcId="{C1E1A089-EEAB-44AA-B016-103D1E1E1CFE}" destId="{A54085A3-8CD7-498A-A5EB-67B575364826}" srcOrd="8" destOrd="0" presId="urn:microsoft.com/office/officeart/2008/layout/LinedList"/>
    <dgm:cxn modelId="{7984EDA1-E790-48C6-A2BF-3222E86E5715}" type="presParOf" srcId="{C1E1A089-EEAB-44AA-B016-103D1E1E1CFE}" destId="{CF62BF1D-4D4E-4728-AA0D-74D06DF64118}" srcOrd="9" destOrd="0" presId="urn:microsoft.com/office/officeart/2008/layout/LinedList"/>
    <dgm:cxn modelId="{B0B3EEE5-2C7B-485A-B6B0-555709CBA247}" type="presParOf" srcId="{CF62BF1D-4D4E-4728-AA0D-74D06DF64118}" destId="{5EBCB8D3-C2D7-4BB4-9D0C-74070AE9D648}" srcOrd="0" destOrd="0" presId="urn:microsoft.com/office/officeart/2008/layout/LinedList"/>
    <dgm:cxn modelId="{84ADA0A3-898F-4041-A123-189741BE31EC}" type="presParOf" srcId="{CF62BF1D-4D4E-4728-AA0D-74D06DF64118}" destId="{2554E335-24B9-4CD2-9B69-705C39ABC5C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2703DE-676A-4C3E-A07A-0AEF1EE930DA}"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8AA1567F-027B-4235-A111-A3629C8C3D5A}">
      <dgm:prSet/>
      <dgm:spPr/>
      <dgm:t>
        <a:bodyPr/>
        <a:lstStyle/>
        <a:p>
          <a:r>
            <a:rPr lang="en-US" dirty="0"/>
            <a:t>Personal remarks in a debate are </a:t>
          </a:r>
          <a:r>
            <a:rPr lang="en-US" b="1" dirty="0"/>
            <a:t>always </a:t>
          </a:r>
          <a:r>
            <a:rPr lang="en-US" dirty="0"/>
            <a:t>out of order.</a:t>
          </a:r>
        </a:p>
      </dgm:t>
    </dgm:pt>
    <dgm:pt modelId="{3CB43FA2-B667-4D22-BB32-879ABC7FC78A}" type="parTrans" cxnId="{27DC3D7D-6B98-403A-89E1-34E89D856DD3}">
      <dgm:prSet/>
      <dgm:spPr/>
      <dgm:t>
        <a:bodyPr/>
        <a:lstStyle/>
        <a:p>
          <a:endParaRPr lang="en-US"/>
        </a:p>
      </dgm:t>
    </dgm:pt>
    <dgm:pt modelId="{E22F164A-B388-48DC-A969-047638F3B35C}" type="sibTrans" cxnId="{27DC3D7D-6B98-403A-89E1-34E89D856DD3}">
      <dgm:prSet/>
      <dgm:spPr/>
      <dgm:t>
        <a:bodyPr/>
        <a:lstStyle/>
        <a:p>
          <a:endParaRPr lang="en-US"/>
        </a:p>
      </dgm:t>
    </dgm:pt>
    <dgm:pt modelId="{6288470F-E34F-4E9D-B50D-E6DB0EFA90D7}">
      <dgm:prSet/>
      <dgm:spPr/>
      <dgm:t>
        <a:bodyPr/>
        <a:lstStyle/>
        <a:p>
          <a:r>
            <a:rPr lang="en-US" dirty="0"/>
            <a:t>Debate motions, not motives.</a:t>
          </a:r>
        </a:p>
      </dgm:t>
    </dgm:pt>
    <dgm:pt modelId="{730C50CC-7CB9-43A1-ACFA-9ADABFC11025}" type="parTrans" cxnId="{40EE97AD-996B-4CBB-B8F8-420A73EE2EC5}">
      <dgm:prSet/>
      <dgm:spPr/>
      <dgm:t>
        <a:bodyPr/>
        <a:lstStyle/>
        <a:p>
          <a:endParaRPr lang="en-US"/>
        </a:p>
      </dgm:t>
    </dgm:pt>
    <dgm:pt modelId="{66CEA137-845C-4318-AF91-E4B6209FF949}" type="sibTrans" cxnId="{40EE97AD-996B-4CBB-B8F8-420A73EE2EC5}">
      <dgm:prSet/>
      <dgm:spPr/>
      <dgm:t>
        <a:bodyPr/>
        <a:lstStyle/>
        <a:p>
          <a:endParaRPr lang="en-US"/>
        </a:p>
      </dgm:t>
    </dgm:pt>
    <dgm:pt modelId="{A42FF95C-75EB-4CAC-B2F2-6CFA03ECEB25}">
      <dgm:prSet/>
      <dgm:spPr/>
      <dgm:t>
        <a:bodyPr/>
        <a:lstStyle/>
        <a:p>
          <a:r>
            <a:rPr lang="en-US" dirty="0"/>
            <a:t>Debate must be directed at principles, not personalities or people.</a:t>
          </a:r>
        </a:p>
      </dgm:t>
    </dgm:pt>
    <dgm:pt modelId="{C654306F-BF8E-49E9-8ABA-217E06CCECB1}" type="parTrans" cxnId="{C6927198-3F8C-4909-9458-5E4D6D09B1A7}">
      <dgm:prSet/>
      <dgm:spPr/>
      <dgm:t>
        <a:bodyPr/>
        <a:lstStyle/>
        <a:p>
          <a:endParaRPr lang="en-US"/>
        </a:p>
      </dgm:t>
    </dgm:pt>
    <dgm:pt modelId="{D739EB61-A99D-490C-AE1E-38D9C00D1732}" type="sibTrans" cxnId="{C6927198-3F8C-4909-9458-5E4D6D09B1A7}">
      <dgm:prSet/>
      <dgm:spPr/>
      <dgm:t>
        <a:bodyPr/>
        <a:lstStyle/>
        <a:p>
          <a:endParaRPr lang="en-US"/>
        </a:p>
      </dgm:t>
    </dgm:pt>
    <dgm:pt modelId="{D20556D9-D151-4972-955C-0833833516F7}" type="pres">
      <dgm:prSet presAssocID="{3A2703DE-676A-4C3E-A07A-0AEF1EE930DA}" presName="root" presStyleCnt="0">
        <dgm:presLayoutVars>
          <dgm:dir/>
          <dgm:resizeHandles val="exact"/>
        </dgm:presLayoutVars>
      </dgm:prSet>
      <dgm:spPr/>
    </dgm:pt>
    <dgm:pt modelId="{47F87453-4445-48DF-9F67-835525393CF9}" type="pres">
      <dgm:prSet presAssocID="{8AA1567F-027B-4235-A111-A3629C8C3D5A}" presName="compNode" presStyleCnt="0"/>
      <dgm:spPr/>
    </dgm:pt>
    <dgm:pt modelId="{4B9AFC8F-3B49-4443-8359-17058970D8ED}" type="pres">
      <dgm:prSet presAssocID="{8AA1567F-027B-4235-A111-A3629C8C3D5A}" presName="bgRect" presStyleLbl="bgShp" presStyleIdx="0" presStyleCnt="3"/>
      <dgm:spPr/>
    </dgm:pt>
    <dgm:pt modelId="{F6DDF1DA-526F-4898-9CF3-E099F7BC1F57}" type="pres">
      <dgm:prSet presAssocID="{8AA1567F-027B-4235-A111-A3629C8C3D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ecturer"/>
        </a:ext>
      </dgm:extLst>
    </dgm:pt>
    <dgm:pt modelId="{019550BC-C945-474B-B45C-9E7AD552707A}" type="pres">
      <dgm:prSet presAssocID="{8AA1567F-027B-4235-A111-A3629C8C3D5A}" presName="spaceRect" presStyleCnt="0"/>
      <dgm:spPr/>
    </dgm:pt>
    <dgm:pt modelId="{7CADAEBD-198D-420A-AEF3-A2C676593521}" type="pres">
      <dgm:prSet presAssocID="{8AA1567F-027B-4235-A111-A3629C8C3D5A}" presName="parTx" presStyleLbl="revTx" presStyleIdx="0" presStyleCnt="3">
        <dgm:presLayoutVars>
          <dgm:chMax val="0"/>
          <dgm:chPref val="0"/>
        </dgm:presLayoutVars>
      </dgm:prSet>
      <dgm:spPr/>
    </dgm:pt>
    <dgm:pt modelId="{9BB9C93C-0167-4082-867F-BF2882B0C950}" type="pres">
      <dgm:prSet presAssocID="{E22F164A-B388-48DC-A969-047638F3B35C}" presName="sibTrans" presStyleCnt="0"/>
      <dgm:spPr/>
    </dgm:pt>
    <dgm:pt modelId="{2E392F40-7921-4149-B4D7-DCE1D166331B}" type="pres">
      <dgm:prSet presAssocID="{6288470F-E34F-4E9D-B50D-E6DB0EFA90D7}" presName="compNode" presStyleCnt="0"/>
      <dgm:spPr/>
    </dgm:pt>
    <dgm:pt modelId="{F7F4F65B-BC5B-4D4C-9D7A-045CB849FEA5}" type="pres">
      <dgm:prSet presAssocID="{6288470F-E34F-4E9D-B50D-E6DB0EFA90D7}" presName="bgRect" presStyleLbl="bgShp" presStyleIdx="1" presStyleCnt="3"/>
      <dgm:spPr/>
    </dgm:pt>
    <dgm:pt modelId="{DCD5CAFF-8210-4F14-BDCC-1E3D182B64FE}" type="pres">
      <dgm:prSet presAssocID="{6288470F-E34F-4E9D-B50D-E6DB0EFA90D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C41D0157-7E8D-4CCB-9BF0-E9B7128DCD5C}" type="pres">
      <dgm:prSet presAssocID="{6288470F-E34F-4E9D-B50D-E6DB0EFA90D7}" presName="spaceRect" presStyleCnt="0"/>
      <dgm:spPr/>
    </dgm:pt>
    <dgm:pt modelId="{878E8806-37BF-4E18-A2D4-A6AB65321E51}" type="pres">
      <dgm:prSet presAssocID="{6288470F-E34F-4E9D-B50D-E6DB0EFA90D7}" presName="parTx" presStyleLbl="revTx" presStyleIdx="1" presStyleCnt="3">
        <dgm:presLayoutVars>
          <dgm:chMax val="0"/>
          <dgm:chPref val="0"/>
        </dgm:presLayoutVars>
      </dgm:prSet>
      <dgm:spPr/>
    </dgm:pt>
    <dgm:pt modelId="{C2FEBEDA-2E90-49E8-AD26-91A597A123C0}" type="pres">
      <dgm:prSet presAssocID="{66CEA137-845C-4318-AF91-E4B6209FF949}" presName="sibTrans" presStyleCnt="0"/>
      <dgm:spPr/>
    </dgm:pt>
    <dgm:pt modelId="{A662574B-E0DC-4DEB-A833-0A533784A0F1}" type="pres">
      <dgm:prSet presAssocID="{A42FF95C-75EB-4CAC-B2F2-6CFA03ECEB25}" presName="compNode" presStyleCnt="0"/>
      <dgm:spPr/>
    </dgm:pt>
    <dgm:pt modelId="{52445653-4D01-4F3B-B9B1-E379EB0FE81C}" type="pres">
      <dgm:prSet presAssocID="{A42FF95C-75EB-4CAC-B2F2-6CFA03ECEB25}" presName="bgRect" presStyleLbl="bgShp" presStyleIdx="2" presStyleCnt="3"/>
      <dgm:spPr/>
    </dgm:pt>
    <dgm:pt modelId="{684BF16C-014F-4959-AAA4-08B7A6F2A477}" type="pres">
      <dgm:prSet presAssocID="{A42FF95C-75EB-4CAC-B2F2-6CFA03ECEB2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D26FF15C-E8D2-4708-AE1F-3AA6FAEABAC0}" type="pres">
      <dgm:prSet presAssocID="{A42FF95C-75EB-4CAC-B2F2-6CFA03ECEB25}" presName="spaceRect" presStyleCnt="0"/>
      <dgm:spPr/>
    </dgm:pt>
    <dgm:pt modelId="{BD8B999D-9594-4667-8150-347215974338}" type="pres">
      <dgm:prSet presAssocID="{A42FF95C-75EB-4CAC-B2F2-6CFA03ECEB25}" presName="parTx" presStyleLbl="revTx" presStyleIdx="2" presStyleCnt="3">
        <dgm:presLayoutVars>
          <dgm:chMax val="0"/>
          <dgm:chPref val="0"/>
        </dgm:presLayoutVars>
      </dgm:prSet>
      <dgm:spPr/>
    </dgm:pt>
  </dgm:ptLst>
  <dgm:cxnLst>
    <dgm:cxn modelId="{9D66DB3C-3C9A-46BA-8D93-09826B05CB2D}" type="presOf" srcId="{6288470F-E34F-4E9D-B50D-E6DB0EFA90D7}" destId="{878E8806-37BF-4E18-A2D4-A6AB65321E51}" srcOrd="0" destOrd="0" presId="urn:microsoft.com/office/officeart/2018/2/layout/IconVerticalSolidList"/>
    <dgm:cxn modelId="{C001F45C-BF2C-4097-A4BF-75260DAF5391}" type="presOf" srcId="{A42FF95C-75EB-4CAC-B2F2-6CFA03ECEB25}" destId="{BD8B999D-9594-4667-8150-347215974338}" srcOrd="0" destOrd="0" presId="urn:microsoft.com/office/officeart/2018/2/layout/IconVerticalSolidList"/>
    <dgm:cxn modelId="{130F5475-4537-4FE2-920F-784451875271}" type="presOf" srcId="{3A2703DE-676A-4C3E-A07A-0AEF1EE930DA}" destId="{D20556D9-D151-4972-955C-0833833516F7}" srcOrd="0" destOrd="0" presId="urn:microsoft.com/office/officeart/2018/2/layout/IconVerticalSolidList"/>
    <dgm:cxn modelId="{27DC3D7D-6B98-403A-89E1-34E89D856DD3}" srcId="{3A2703DE-676A-4C3E-A07A-0AEF1EE930DA}" destId="{8AA1567F-027B-4235-A111-A3629C8C3D5A}" srcOrd="0" destOrd="0" parTransId="{3CB43FA2-B667-4D22-BB32-879ABC7FC78A}" sibTransId="{E22F164A-B388-48DC-A969-047638F3B35C}"/>
    <dgm:cxn modelId="{C6927198-3F8C-4909-9458-5E4D6D09B1A7}" srcId="{3A2703DE-676A-4C3E-A07A-0AEF1EE930DA}" destId="{A42FF95C-75EB-4CAC-B2F2-6CFA03ECEB25}" srcOrd="2" destOrd="0" parTransId="{C654306F-BF8E-49E9-8ABA-217E06CCECB1}" sibTransId="{D739EB61-A99D-490C-AE1E-38D9C00D1732}"/>
    <dgm:cxn modelId="{40EE97AD-996B-4CBB-B8F8-420A73EE2EC5}" srcId="{3A2703DE-676A-4C3E-A07A-0AEF1EE930DA}" destId="{6288470F-E34F-4E9D-B50D-E6DB0EFA90D7}" srcOrd="1" destOrd="0" parTransId="{730C50CC-7CB9-43A1-ACFA-9ADABFC11025}" sibTransId="{66CEA137-845C-4318-AF91-E4B6209FF949}"/>
    <dgm:cxn modelId="{01BD6CF4-92AA-45B2-BC9B-79FA5B5531D2}" type="presOf" srcId="{8AA1567F-027B-4235-A111-A3629C8C3D5A}" destId="{7CADAEBD-198D-420A-AEF3-A2C676593521}" srcOrd="0" destOrd="0" presId="urn:microsoft.com/office/officeart/2018/2/layout/IconVerticalSolidList"/>
    <dgm:cxn modelId="{823A4229-A658-478F-AFFE-14CD154D3F57}" type="presParOf" srcId="{D20556D9-D151-4972-955C-0833833516F7}" destId="{47F87453-4445-48DF-9F67-835525393CF9}" srcOrd="0" destOrd="0" presId="urn:microsoft.com/office/officeart/2018/2/layout/IconVerticalSolidList"/>
    <dgm:cxn modelId="{7FDBD6E1-C1A1-46D1-BE02-6FE371FE86CC}" type="presParOf" srcId="{47F87453-4445-48DF-9F67-835525393CF9}" destId="{4B9AFC8F-3B49-4443-8359-17058970D8ED}" srcOrd="0" destOrd="0" presId="urn:microsoft.com/office/officeart/2018/2/layout/IconVerticalSolidList"/>
    <dgm:cxn modelId="{1E8A2F08-22E2-49A5-90AD-62A150F9E7B5}" type="presParOf" srcId="{47F87453-4445-48DF-9F67-835525393CF9}" destId="{F6DDF1DA-526F-4898-9CF3-E099F7BC1F57}" srcOrd="1" destOrd="0" presId="urn:microsoft.com/office/officeart/2018/2/layout/IconVerticalSolidList"/>
    <dgm:cxn modelId="{4E4CCCF1-D4ED-4C6A-BBC5-049497CD7123}" type="presParOf" srcId="{47F87453-4445-48DF-9F67-835525393CF9}" destId="{019550BC-C945-474B-B45C-9E7AD552707A}" srcOrd="2" destOrd="0" presId="urn:microsoft.com/office/officeart/2018/2/layout/IconVerticalSolidList"/>
    <dgm:cxn modelId="{46B884B9-B9E2-46BC-8A6C-64EB04A05711}" type="presParOf" srcId="{47F87453-4445-48DF-9F67-835525393CF9}" destId="{7CADAEBD-198D-420A-AEF3-A2C676593521}" srcOrd="3" destOrd="0" presId="urn:microsoft.com/office/officeart/2018/2/layout/IconVerticalSolidList"/>
    <dgm:cxn modelId="{BE2D6A3E-D5A7-4C6B-847A-A6A937A1E0AB}" type="presParOf" srcId="{D20556D9-D151-4972-955C-0833833516F7}" destId="{9BB9C93C-0167-4082-867F-BF2882B0C950}" srcOrd="1" destOrd="0" presId="urn:microsoft.com/office/officeart/2018/2/layout/IconVerticalSolidList"/>
    <dgm:cxn modelId="{B9815C94-989C-42CD-B378-3565A597E5C6}" type="presParOf" srcId="{D20556D9-D151-4972-955C-0833833516F7}" destId="{2E392F40-7921-4149-B4D7-DCE1D166331B}" srcOrd="2" destOrd="0" presId="urn:microsoft.com/office/officeart/2018/2/layout/IconVerticalSolidList"/>
    <dgm:cxn modelId="{B946B17E-E6DD-4373-8485-FF9E92F17FBC}" type="presParOf" srcId="{2E392F40-7921-4149-B4D7-DCE1D166331B}" destId="{F7F4F65B-BC5B-4D4C-9D7A-045CB849FEA5}" srcOrd="0" destOrd="0" presId="urn:microsoft.com/office/officeart/2018/2/layout/IconVerticalSolidList"/>
    <dgm:cxn modelId="{2D14DAF7-296F-4580-81B9-28E6C30C6852}" type="presParOf" srcId="{2E392F40-7921-4149-B4D7-DCE1D166331B}" destId="{DCD5CAFF-8210-4F14-BDCC-1E3D182B64FE}" srcOrd="1" destOrd="0" presId="urn:microsoft.com/office/officeart/2018/2/layout/IconVerticalSolidList"/>
    <dgm:cxn modelId="{FE59C5A1-7F46-44BC-8E2B-E78764D7AF4D}" type="presParOf" srcId="{2E392F40-7921-4149-B4D7-DCE1D166331B}" destId="{C41D0157-7E8D-4CCB-9BF0-E9B7128DCD5C}" srcOrd="2" destOrd="0" presId="urn:microsoft.com/office/officeart/2018/2/layout/IconVerticalSolidList"/>
    <dgm:cxn modelId="{F0823B89-2A69-47CD-A730-FC9E17ACFD0B}" type="presParOf" srcId="{2E392F40-7921-4149-B4D7-DCE1D166331B}" destId="{878E8806-37BF-4E18-A2D4-A6AB65321E51}" srcOrd="3" destOrd="0" presId="urn:microsoft.com/office/officeart/2018/2/layout/IconVerticalSolidList"/>
    <dgm:cxn modelId="{A4A892B0-C9B0-4A8A-BEF4-23E0F9750018}" type="presParOf" srcId="{D20556D9-D151-4972-955C-0833833516F7}" destId="{C2FEBEDA-2E90-49E8-AD26-91A597A123C0}" srcOrd="3" destOrd="0" presId="urn:microsoft.com/office/officeart/2018/2/layout/IconVerticalSolidList"/>
    <dgm:cxn modelId="{D2882506-358C-436B-B9F9-E4C612A52E7D}" type="presParOf" srcId="{D20556D9-D151-4972-955C-0833833516F7}" destId="{A662574B-E0DC-4DEB-A833-0A533784A0F1}" srcOrd="4" destOrd="0" presId="urn:microsoft.com/office/officeart/2018/2/layout/IconVerticalSolidList"/>
    <dgm:cxn modelId="{B32A5BC0-6321-45DF-ADB6-B22F5CB5E4D8}" type="presParOf" srcId="{A662574B-E0DC-4DEB-A833-0A533784A0F1}" destId="{52445653-4D01-4F3B-B9B1-E379EB0FE81C}" srcOrd="0" destOrd="0" presId="urn:microsoft.com/office/officeart/2018/2/layout/IconVerticalSolidList"/>
    <dgm:cxn modelId="{047AE90C-16F2-4E92-A9F1-D9734990999E}" type="presParOf" srcId="{A662574B-E0DC-4DEB-A833-0A533784A0F1}" destId="{684BF16C-014F-4959-AAA4-08B7A6F2A477}" srcOrd="1" destOrd="0" presId="urn:microsoft.com/office/officeart/2018/2/layout/IconVerticalSolidList"/>
    <dgm:cxn modelId="{DD07B7E5-B496-4825-B888-CD533D3351C2}" type="presParOf" srcId="{A662574B-E0DC-4DEB-A833-0A533784A0F1}" destId="{D26FF15C-E8D2-4708-AE1F-3AA6FAEABAC0}" srcOrd="2" destOrd="0" presId="urn:microsoft.com/office/officeart/2018/2/layout/IconVerticalSolidList"/>
    <dgm:cxn modelId="{865E7116-E917-485D-BFE8-17EC981591CA}" type="presParOf" srcId="{A662574B-E0DC-4DEB-A833-0A533784A0F1}" destId="{BD8B999D-9594-4667-8150-34721597433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A9563-B280-4DEC-A9C1-05F8F64892A1}">
      <dsp:nvSpPr>
        <dsp:cNvPr id="0" name=""/>
        <dsp:cNvSpPr/>
      </dsp:nvSpPr>
      <dsp:spPr>
        <a:xfrm>
          <a:off x="0" y="676"/>
          <a:ext cx="681228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B56756-FFE3-4115-B239-1A91E11815FD}">
      <dsp:nvSpPr>
        <dsp:cNvPr id="0" name=""/>
        <dsp:cNvSpPr/>
      </dsp:nvSpPr>
      <dsp:spPr>
        <a:xfrm>
          <a:off x="0" y="676"/>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4163" lvl="0" indent="-284163" algn="l" defTabSz="977900">
            <a:lnSpc>
              <a:spcPct val="90000"/>
            </a:lnSpc>
            <a:spcBef>
              <a:spcPct val="0"/>
            </a:spcBef>
            <a:spcAft>
              <a:spcPct val="35000"/>
            </a:spcAft>
            <a:buNone/>
          </a:pPr>
          <a:r>
            <a:rPr lang="en-US" sz="2200" kern="1200" dirty="0"/>
            <a:t>1. The rights of the organization supersede the rights of the individual member.</a:t>
          </a:r>
        </a:p>
      </dsp:txBody>
      <dsp:txXfrm>
        <a:off x="0" y="676"/>
        <a:ext cx="6812280" cy="1107982"/>
      </dsp:txXfrm>
    </dsp:sp>
    <dsp:sp modelId="{9A501987-93EA-4A3F-9955-A9C04738EAA5}">
      <dsp:nvSpPr>
        <dsp:cNvPr id="0" name=""/>
        <dsp:cNvSpPr/>
      </dsp:nvSpPr>
      <dsp:spPr>
        <a:xfrm>
          <a:off x="0" y="1108658"/>
          <a:ext cx="681228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A8A2FF-F1B3-4567-8B74-AD320B17DD65}">
      <dsp:nvSpPr>
        <dsp:cNvPr id="0" name=""/>
        <dsp:cNvSpPr/>
      </dsp:nvSpPr>
      <dsp:spPr>
        <a:xfrm>
          <a:off x="0" y="1108658"/>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2. All members are equal and their rights are equal.</a:t>
          </a:r>
        </a:p>
      </dsp:txBody>
      <dsp:txXfrm>
        <a:off x="0" y="1108658"/>
        <a:ext cx="6812280" cy="1107982"/>
      </dsp:txXfrm>
    </dsp:sp>
    <dsp:sp modelId="{24F62FEA-8D17-4412-A20D-C0E78B9C05BD}">
      <dsp:nvSpPr>
        <dsp:cNvPr id="0" name=""/>
        <dsp:cNvSpPr/>
      </dsp:nvSpPr>
      <dsp:spPr>
        <a:xfrm>
          <a:off x="0" y="2216640"/>
          <a:ext cx="681228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F8A5BC-73E2-400C-A090-DED0A2A82413}">
      <dsp:nvSpPr>
        <dsp:cNvPr id="0" name=""/>
        <dsp:cNvSpPr/>
      </dsp:nvSpPr>
      <dsp:spPr>
        <a:xfrm>
          <a:off x="0" y="2216640"/>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3. A quorum must be present to transact business, i.e. to vote.</a:t>
          </a:r>
        </a:p>
      </dsp:txBody>
      <dsp:txXfrm>
        <a:off x="0" y="2216640"/>
        <a:ext cx="6812280" cy="1107982"/>
      </dsp:txXfrm>
    </dsp:sp>
    <dsp:sp modelId="{BEC00975-EC84-4E36-A134-0A50F9F6D8F3}">
      <dsp:nvSpPr>
        <dsp:cNvPr id="0" name=""/>
        <dsp:cNvSpPr/>
      </dsp:nvSpPr>
      <dsp:spPr>
        <a:xfrm>
          <a:off x="0" y="3324623"/>
          <a:ext cx="681228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C974AD-8810-4B94-98D0-98AC9BFE4BE8}">
      <dsp:nvSpPr>
        <dsp:cNvPr id="0" name=""/>
        <dsp:cNvSpPr/>
      </dsp:nvSpPr>
      <dsp:spPr>
        <a:xfrm>
          <a:off x="0" y="3324623"/>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4. The majority rules</a:t>
          </a:r>
        </a:p>
      </dsp:txBody>
      <dsp:txXfrm>
        <a:off x="0" y="3324623"/>
        <a:ext cx="6812280" cy="1107982"/>
      </dsp:txXfrm>
    </dsp:sp>
    <dsp:sp modelId="{19D99BE9-22E8-41EA-A5E2-0563963AAE62}">
      <dsp:nvSpPr>
        <dsp:cNvPr id="0" name=""/>
        <dsp:cNvSpPr/>
      </dsp:nvSpPr>
      <dsp:spPr>
        <a:xfrm>
          <a:off x="0" y="4432605"/>
          <a:ext cx="681228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B853F2-3516-4944-A754-2389C937F96A}">
      <dsp:nvSpPr>
        <dsp:cNvPr id="0" name=""/>
        <dsp:cNvSpPr/>
      </dsp:nvSpPr>
      <dsp:spPr>
        <a:xfrm>
          <a:off x="0" y="4432605"/>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4163" lvl="0" indent="-284163" algn="l" defTabSz="977900">
            <a:lnSpc>
              <a:spcPct val="90000"/>
            </a:lnSpc>
            <a:spcBef>
              <a:spcPct val="0"/>
            </a:spcBef>
            <a:spcAft>
              <a:spcPct val="35000"/>
            </a:spcAft>
            <a:buNone/>
          </a:pPr>
          <a:r>
            <a:rPr lang="en-US" sz="2200" kern="1200" dirty="0"/>
            <a:t>5. Silence means consent. Those who do not vote agree to go along with a decision of the majority.</a:t>
          </a:r>
        </a:p>
      </dsp:txBody>
      <dsp:txXfrm>
        <a:off x="0" y="4432605"/>
        <a:ext cx="6812280" cy="11079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FD9BD9-CCE6-49EE-8236-E345390F906B}">
      <dsp:nvSpPr>
        <dsp:cNvPr id="0" name=""/>
        <dsp:cNvSpPr/>
      </dsp:nvSpPr>
      <dsp:spPr>
        <a:xfrm>
          <a:off x="0" y="676"/>
          <a:ext cx="68122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DC3DB9-DC86-4811-9FC6-1F4BBD4C3FC6}">
      <dsp:nvSpPr>
        <dsp:cNvPr id="0" name=""/>
        <dsp:cNvSpPr/>
      </dsp:nvSpPr>
      <dsp:spPr>
        <a:xfrm>
          <a:off x="0" y="676"/>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4163" lvl="0" indent="-284163" algn="l" defTabSz="977900">
            <a:lnSpc>
              <a:spcPct val="90000"/>
            </a:lnSpc>
            <a:spcBef>
              <a:spcPct val="0"/>
            </a:spcBef>
            <a:spcAft>
              <a:spcPct val="35000"/>
            </a:spcAft>
            <a:buNone/>
          </a:pPr>
          <a:r>
            <a:rPr lang="en-US" sz="2200" kern="1200" dirty="0"/>
            <a:t>6. A 2/3 affirmative vote is necessary whenever limiting or taking away the rights of members or changing a previous decision.</a:t>
          </a:r>
        </a:p>
      </dsp:txBody>
      <dsp:txXfrm>
        <a:off x="0" y="676"/>
        <a:ext cx="6812280" cy="1107982"/>
      </dsp:txXfrm>
    </dsp:sp>
    <dsp:sp modelId="{816BA063-A247-44B7-AE4A-E6F1B103ECFE}">
      <dsp:nvSpPr>
        <dsp:cNvPr id="0" name=""/>
        <dsp:cNvSpPr/>
      </dsp:nvSpPr>
      <dsp:spPr>
        <a:xfrm>
          <a:off x="0" y="1108658"/>
          <a:ext cx="68122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042241-9C12-4613-887C-56970BCACE05}">
      <dsp:nvSpPr>
        <dsp:cNvPr id="0" name=""/>
        <dsp:cNvSpPr/>
      </dsp:nvSpPr>
      <dsp:spPr>
        <a:xfrm>
          <a:off x="0" y="1108658"/>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7. One question and one speaker at a time.</a:t>
          </a:r>
        </a:p>
      </dsp:txBody>
      <dsp:txXfrm>
        <a:off x="0" y="1108658"/>
        <a:ext cx="6812280" cy="1107982"/>
      </dsp:txXfrm>
    </dsp:sp>
    <dsp:sp modelId="{2F63C083-2ECC-4213-B102-25301147C9B4}">
      <dsp:nvSpPr>
        <dsp:cNvPr id="0" name=""/>
        <dsp:cNvSpPr/>
      </dsp:nvSpPr>
      <dsp:spPr>
        <a:xfrm>
          <a:off x="0" y="2216640"/>
          <a:ext cx="68122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C14397-6875-49B9-B080-C83E0B7C3586}">
      <dsp:nvSpPr>
        <dsp:cNvPr id="0" name=""/>
        <dsp:cNvSpPr/>
      </dsp:nvSpPr>
      <dsp:spPr>
        <a:xfrm>
          <a:off x="0" y="2216640"/>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4163" lvl="0" indent="-284163" algn="l" defTabSz="977900">
            <a:lnSpc>
              <a:spcPct val="90000"/>
            </a:lnSpc>
            <a:spcBef>
              <a:spcPct val="0"/>
            </a:spcBef>
            <a:spcAft>
              <a:spcPct val="35000"/>
            </a:spcAft>
            <a:buNone/>
          </a:pPr>
          <a:r>
            <a:rPr lang="en-US" sz="2200" kern="1200" dirty="0"/>
            <a:t>8. Once a member has been ‘recognized’ this individual has been granted ‘the floor’ and may not be interrupted by another member.</a:t>
          </a:r>
        </a:p>
      </dsp:txBody>
      <dsp:txXfrm>
        <a:off x="0" y="2216640"/>
        <a:ext cx="6812280" cy="1107982"/>
      </dsp:txXfrm>
    </dsp:sp>
    <dsp:sp modelId="{DF0583AD-622E-4DB3-8866-E8772A4CEEED}">
      <dsp:nvSpPr>
        <dsp:cNvPr id="0" name=""/>
        <dsp:cNvSpPr/>
      </dsp:nvSpPr>
      <dsp:spPr>
        <a:xfrm>
          <a:off x="0" y="3324623"/>
          <a:ext cx="68122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CADB57-CFB2-44AD-8489-7144E1ECAB63}">
      <dsp:nvSpPr>
        <dsp:cNvPr id="0" name=""/>
        <dsp:cNvSpPr/>
      </dsp:nvSpPr>
      <dsp:spPr>
        <a:xfrm>
          <a:off x="0" y="3324623"/>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9. The meeting chair may not put a motion to vote as long as members wish to debate it.</a:t>
          </a:r>
        </a:p>
      </dsp:txBody>
      <dsp:txXfrm>
        <a:off x="0" y="3324623"/>
        <a:ext cx="6812280" cy="1107982"/>
      </dsp:txXfrm>
    </dsp:sp>
    <dsp:sp modelId="{A54085A3-8CD7-498A-A5EB-67B575364826}">
      <dsp:nvSpPr>
        <dsp:cNvPr id="0" name=""/>
        <dsp:cNvSpPr/>
      </dsp:nvSpPr>
      <dsp:spPr>
        <a:xfrm>
          <a:off x="0" y="4432605"/>
          <a:ext cx="68122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BCB8D3-C2D7-4BB4-9D0C-74070AE9D648}">
      <dsp:nvSpPr>
        <dsp:cNvPr id="0" name=""/>
        <dsp:cNvSpPr/>
      </dsp:nvSpPr>
      <dsp:spPr>
        <a:xfrm>
          <a:off x="0" y="4432605"/>
          <a:ext cx="6812280" cy="1107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401638" lvl="0" indent="-401638" algn="l" defTabSz="977900">
            <a:lnSpc>
              <a:spcPct val="90000"/>
            </a:lnSpc>
            <a:spcBef>
              <a:spcPct val="0"/>
            </a:spcBef>
            <a:spcAft>
              <a:spcPct val="35000"/>
            </a:spcAft>
            <a:buNone/>
          </a:pPr>
          <a:r>
            <a:rPr lang="en-US" sz="2200" kern="1200" dirty="0"/>
            <a:t>10. Once a decision is made, an identical motion may not be brought forward during the same meeting.</a:t>
          </a:r>
        </a:p>
      </dsp:txBody>
      <dsp:txXfrm>
        <a:off x="0" y="4432605"/>
        <a:ext cx="6812280" cy="11079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AFC8F-3B49-4443-8359-17058970D8ED}">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DDF1DA-526F-4898-9CF3-E099F7BC1F57}">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ADAEBD-198D-420A-AEF3-A2C676593521}">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dirty="0"/>
            <a:t>Personal remarks in a debate are </a:t>
          </a:r>
          <a:r>
            <a:rPr lang="en-US" sz="2500" b="1" kern="1200" dirty="0"/>
            <a:t>always </a:t>
          </a:r>
          <a:r>
            <a:rPr lang="en-US" sz="2500" kern="1200" dirty="0"/>
            <a:t>out of order.</a:t>
          </a:r>
        </a:p>
      </dsp:txBody>
      <dsp:txXfrm>
        <a:off x="1819120" y="673"/>
        <a:ext cx="4545103" cy="1574995"/>
      </dsp:txXfrm>
    </dsp:sp>
    <dsp:sp modelId="{F7F4F65B-BC5B-4D4C-9D7A-045CB849FEA5}">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D5CAFF-8210-4F14-BDCC-1E3D182B64FE}">
      <dsp:nvSpPr>
        <dsp:cNvPr id="0" name=""/>
        <dsp:cNvSpPr/>
      </dsp:nvSpPr>
      <dsp:spPr>
        <a:xfrm>
          <a:off x="476436" y="2323792"/>
          <a:ext cx="866247" cy="8662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8E8806-37BF-4E18-A2D4-A6AB65321E51}">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dirty="0"/>
            <a:t>Debate motions, not motives.</a:t>
          </a:r>
        </a:p>
      </dsp:txBody>
      <dsp:txXfrm>
        <a:off x="1819120" y="1969418"/>
        <a:ext cx="4545103" cy="1574995"/>
      </dsp:txXfrm>
    </dsp:sp>
    <dsp:sp modelId="{52445653-4D01-4F3B-B9B1-E379EB0FE81C}">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4BF16C-014F-4959-AAA4-08B7A6F2A477}">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8B999D-9594-4667-8150-347215974338}">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dirty="0"/>
            <a:t>Debate must be directed at principles, not personalities or people.</a:t>
          </a:r>
        </a:p>
      </dsp:txBody>
      <dsp:txXfrm>
        <a:off x="1819120" y="3938162"/>
        <a:ext cx="4545103" cy="15749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2889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146216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53719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51582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9386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04/26/2022</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84027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04/26/2022</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02924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04/26/2022</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6103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04/26/2022</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21020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04/26/2022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671057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04/26/2022</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0134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04/26/2022</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28148320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srcRect t="6611" b="9119"/>
          <a:stretch/>
        </p:blipFill>
        <p:spPr>
          <a:xfrm>
            <a:off x="20" y="10"/>
            <a:ext cx="12191981"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404553" y="3091928"/>
            <a:ext cx="9078562" cy="2387600"/>
          </a:xfrm>
        </p:spPr>
        <p:txBody>
          <a:bodyPr>
            <a:normAutofit/>
          </a:bodyPr>
          <a:lstStyle/>
          <a:p>
            <a:r>
              <a:rPr lang="en-US" sz="6600" dirty="0"/>
              <a:t>Parliamentary </a:t>
            </a:r>
            <a:br>
              <a:rPr lang="en-US" sz="6600" dirty="0"/>
            </a:br>
            <a:r>
              <a:rPr lang="en-US" sz="6600" dirty="0"/>
              <a:t>Basics</a:t>
            </a:r>
          </a:p>
        </p:txBody>
      </p:sp>
      <p:sp>
        <p:nvSpPr>
          <p:cNvPr id="3" name="Subtitle 2">
            <a:extLst>
              <a:ext uri="{FF2B5EF4-FFF2-40B4-BE49-F238E27FC236}">
                <a16:creationId xmlns:a16="http://schemas.microsoft.com/office/drawing/2014/main" id="{660A5C50-45C9-4BC7-A483-714989B3CE8D}"/>
              </a:ext>
            </a:extLst>
          </p:cNvPr>
          <p:cNvSpPr>
            <a:spLocks noGrp="1"/>
          </p:cNvSpPr>
          <p:nvPr>
            <p:ph type="subTitle" idx="1"/>
          </p:nvPr>
        </p:nvSpPr>
        <p:spPr>
          <a:xfrm>
            <a:off x="404553" y="5624945"/>
            <a:ext cx="9078562" cy="592975"/>
          </a:xfrm>
        </p:spPr>
        <p:txBody>
          <a:bodyPr anchor="ctr">
            <a:normAutofit/>
          </a:bodyPr>
          <a:lstStyle/>
          <a:p>
            <a:pPr>
              <a:lnSpc>
                <a:spcPct val="100000"/>
              </a:lnSpc>
            </a:pPr>
            <a:r>
              <a:rPr lang="en-US" sz="1100" dirty="0"/>
              <a:t>Pennsylvania Bar Association </a:t>
            </a:r>
          </a:p>
          <a:p>
            <a:pPr>
              <a:lnSpc>
                <a:spcPct val="100000"/>
              </a:lnSpc>
            </a:pPr>
            <a:r>
              <a:rPr lang="en-US" sz="1100" dirty="0"/>
              <a:t>House of Delegates</a:t>
            </a:r>
          </a:p>
        </p:txBody>
      </p:sp>
      <p:pic>
        <p:nvPicPr>
          <p:cNvPr id="6" name="Picture 5" descr="Logo&#10;&#10;Description automatically generated">
            <a:extLst>
              <a:ext uri="{FF2B5EF4-FFF2-40B4-BE49-F238E27FC236}">
                <a16:creationId xmlns:a16="http://schemas.microsoft.com/office/drawing/2014/main" id="{A24B642E-2FFC-40F2-BF2E-4E13B512DDAF}"/>
              </a:ext>
            </a:extLst>
          </p:cNvPr>
          <p:cNvPicPr>
            <a:picLocks noChangeAspect="1"/>
          </p:cNvPicPr>
          <p:nvPr/>
        </p:nvPicPr>
        <p:blipFill>
          <a:blip r:embed="rId3">
            <a:alphaModFix amt="35000"/>
            <a:extLst>
              <a:ext uri="{28A0092B-C50C-407E-A947-70E740481C1C}">
                <a14:useLocalDpi xmlns:a14="http://schemas.microsoft.com/office/drawing/2010/main" val="0"/>
              </a:ext>
            </a:extLst>
          </a:blip>
          <a:stretch>
            <a:fillRect/>
          </a:stretch>
        </p:blipFill>
        <p:spPr>
          <a:xfrm>
            <a:off x="7832436" y="262914"/>
            <a:ext cx="3528291" cy="30210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13950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t="6611" b="9119"/>
          <a:stretch/>
        </p:blipFill>
        <p:spPr>
          <a:xfrm>
            <a:off x="20" y="10"/>
            <a:ext cx="12191980"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76328" y="891851"/>
            <a:ext cx="4023360" cy="3204134"/>
          </a:xfrm>
        </p:spPr>
        <p:txBody>
          <a:bodyPr vert="horz" lIns="91440" tIns="45720" rIns="91440" bIns="45720" rtlCol="0" anchor="b">
            <a:normAutofit/>
          </a:bodyPr>
          <a:lstStyle/>
          <a:p>
            <a:pPr algn="ctr"/>
            <a:r>
              <a:rPr lang="en-US" sz="4400" dirty="0"/>
              <a:t>Composition of the PBA House of Delegates</a:t>
            </a:r>
          </a:p>
        </p:txBody>
      </p:sp>
      <p:sp>
        <p:nvSpPr>
          <p:cNvPr id="7" name="Subtitle 6">
            <a:extLst>
              <a:ext uri="{FF2B5EF4-FFF2-40B4-BE49-F238E27FC236}">
                <a16:creationId xmlns:a16="http://schemas.microsoft.com/office/drawing/2014/main" id="{28FEFC3D-85DE-4154-99FC-D065C218F341}"/>
              </a:ext>
            </a:extLst>
          </p:cNvPr>
          <p:cNvSpPr>
            <a:spLocks noGrp="1"/>
          </p:cNvSpPr>
          <p:nvPr>
            <p:ph type="subTitle" idx="1"/>
          </p:nvPr>
        </p:nvSpPr>
        <p:spPr>
          <a:xfrm>
            <a:off x="477980" y="4872922"/>
            <a:ext cx="4023359" cy="1208141"/>
          </a:xfrm>
        </p:spPr>
        <p:txBody>
          <a:bodyPr vert="horz" lIns="91440" tIns="45720" rIns="91440" bIns="45720" rtlCol="0">
            <a:normAutofit/>
          </a:bodyPr>
          <a:lstStyle/>
          <a:p>
            <a:pPr algn="ctr"/>
            <a:r>
              <a:rPr lang="en-US" sz="1600" dirty="0"/>
              <a:t>There are voting and non-voting members of the House.</a:t>
            </a:r>
          </a:p>
        </p:txBody>
      </p:sp>
      <p:sp>
        <p:nvSpPr>
          <p:cNvPr id="8" name="TextBox 7">
            <a:extLst>
              <a:ext uri="{FF2B5EF4-FFF2-40B4-BE49-F238E27FC236}">
                <a16:creationId xmlns:a16="http://schemas.microsoft.com/office/drawing/2014/main" id="{0164821E-A0D1-40CC-858C-CA73A7F710C1}"/>
              </a:ext>
            </a:extLst>
          </p:cNvPr>
          <p:cNvSpPr txBox="1"/>
          <p:nvPr/>
        </p:nvSpPr>
        <p:spPr>
          <a:xfrm>
            <a:off x="4300717" y="1038944"/>
            <a:ext cx="7583194" cy="5478423"/>
          </a:xfrm>
          <a:prstGeom prst="rect">
            <a:avLst/>
          </a:prstGeom>
          <a:noFill/>
        </p:spPr>
        <p:txBody>
          <a:bodyPr wrap="square" rtlCol="0">
            <a:spAutoFit/>
          </a:bodyPr>
          <a:lstStyle/>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General Officers of the Association</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O</a:t>
            </a:r>
            <a:r>
              <a:rPr lang="en-US" sz="2000" dirty="0">
                <a:effectLst/>
                <a:latin typeface="Times New Roman" panose="02020603050405020304" pitchFamily="18" charset="0"/>
                <a:ea typeface="Times New Roman" panose="02020603050405020304" pitchFamily="18" charset="0"/>
              </a:rPr>
              <a:t>ther members of the Board of Governors</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President of each local Bar Association or the nominee of the president who shall be a member of the local Bar Association</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One member from each of the 12 zones for every 100 active PBA members in that zone</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One additional member from each of the zones in which every local bar association has adopted the Unit Plan of Membership</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All living former Presidents and the five living former Chairs of the House of Delegates who have most recently held office as Chair</a:t>
            </a:r>
          </a:p>
        </p:txBody>
      </p:sp>
      <p:sp>
        <p:nvSpPr>
          <p:cNvPr id="18" name="TextBox 17">
            <a:extLst>
              <a:ext uri="{FF2B5EF4-FFF2-40B4-BE49-F238E27FC236}">
                <a16:creationId xmlns:a16="http://schemas.microsoft.com/office/drawing/2014/main" id="{A9B2A9E0-936B-41A8-B163-B97A2BBED091}"/>
              </a:ext>
            </a:extLst>
          </p:cNvPr>
          <p:cNvSpPr txBox="1"/>
          <p:nvPr/>
        </p:nvSpPr>
        <p:spPr>
          <a:xfrm>
            <a:off x="4300717" y="340633"/>
            <a:ext cx="7583194" cy="523220"/>
          </a:xfrm>
          <a:prstGeom prst="rect">
            <a:avLst/>
          </a:prstGeom>
          <a:noFill/>
        </p:spPr>
        <p:txBody>
          <a:bodyPr wrap="square" rtlCol="0">
            <a:spAutoFit/>
          </a:bodyPr>
          <a:lstStyle/>
          <a:p>
            <a:pPr algn="ctr"/>
            <a:r>
              <a:rPr lang="en-US" sz="2800" b="1" dirty="0"/>
              <a:t>Voting Members</a:t>
            </a:r>
          </a:p>
        </p:txBody>
      </p:sp>
    </p:spTree>
    <p:extLst>
      <p:ext uri="{BB962C8B-B14F-4D97-AF65-F5344CB8AC3E}">
        <p14:creationId xmlns:p14="http://schemas.microsoft.com/office/powerpoint/2010/main" val="277013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t="6611" b="9119"/>
          <a:stretch/>
        </p:blipFill>
        <p:spPr>
          <a:xfrm>
            <a:off x="0" y="10"/>
            <a:ext cx="12191980"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76328" y="891851"/>
            <a:ext cx="4023360" cy="3204134"/>
          </a:xfrm>
        </p:spPr>
        <p:txBody>
          <a:bodyPr vert="horz" lIns="91440" tIns="45720" rIns="91440" bIns="45720" rtlCol="0" anchor="b">
            <a:normAutofit/>
          </a:bodyPr>
          <a:lstStyle/>
          <a:p>
            <a:pPr algn="ctr"/>
            <a:r>
              <a:rPr lang="en-US" sz="4400" dirty="0"/>
              <a:t>Composition of the PBA House of Delegates</a:t>
            </a:r>
          </a:p>
        </p:txBody>
      </p:sp>
      <p:sp>
        <p:nvSpPr>
          <p:cNvPr id="7" name="Subtitle 6">
            <a:extLst>
              <a:ext uri="{FF2B5EF4-FFF2-40B4-BE49-F238E27FC236}">
                <a16:creationId xmlns:a16="http://schemas.microsoft.com/office/drawing/2014/main" id="{28FEFC3D-85DE-4154-99FC-D065C218F341}"/>
              </a:ext>
            </a:extLst>
          </p:cNvPr>
          <p:cNvSpPr>
            <a:spLocks noGrp="1"/>
          </p:cNvSpPr>
          <p:nvPr>
            <p:ph type="subTitle" idx="1"/>
          </p:nvPr>
        </p:nvSpPr>
        <p:spPr>
          <a:xfrm>
            <a:off x="477980" y="4872922"/>
            <a:ext cx="4023359" cy="1208141"/>
          </a:xfrm>
        </p:spPr>
        <p:txBody>
          <a:bodyPr vert="horz" lIns="91440" tIns="45720" rIns="91440" bIns="45720" rtlCol="0">
            <a:normAutofit/>
          </a:bodyPr>
          <a:lstStyle/>
          <a:p>
            <a:pPr algn="ctr"/>
            <a:r>
              <a:rPr lang="en-US" sz="1600" dirty="0"/>
              <a:t>There are voting and non-voting members of the House.</a:t>
            </a:r>
          </a:p>
        </p:txBody>
      </p:sp>
      <p:sp>
        <p:nvSpPr>
          <p:cNvPr id="8" name="TextBox 7">
            <a:extLst>
              <a:ext uri="{FF2B5EF4-FFF2-40B4-BE49-F238E27FC236}">
                <a16:creationId xmlns:a16="http://schemas.microsoft.com/office/drawing/2014/main" id="{0164821E-A0D1-40CC-858C-CA73A7F710C1}"/>
              </a:ext>
            </a:extLst>
          </p:cNvPr>
          <p:cNvSpPr txBox="1"/>
          <p:nvPr/>
        </p:nvSpPr>
        <p:spPr>
          <a:xfrm>
            <a:off x="4300717" y="1074509"/>
            <a:ext cx="7583194" cy="4708981"/>
          </a:xfrm>
          <a:prstGeom prst="rect">
            <a:avLst/>
          </a:prstGeom>
          <a:noFill/>
        </p:spPr>
        <p:txBody>
          <a:bodyPr wrap="square" rtlCol="0">
            <a:spAutoFit/>
          </a:bodyPr>
          <a:lstStyle/>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The living former PBA Secretary and former PBA Treasurer who have most recently held those offices</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The Delegates representing the Sections</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Other former Members of the Board who have held such office within the immediately preceding three Association years for a term equivalent to the number of years that person held that office</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One additional member from each Zone appointed as a Young Lawyer Zone Delegate under section 904 of the Bylaws</a:t>
            </a: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effectLst/>
              <a:latin typeface="Times New Roman" panose="02020603050405020304" pitchFamily="18" charset="0"/>
              <a:ea typeface="Times New Roman" panose="02020603050405020304" pitchFamily="18" charset="0"/>
            </a:endParaRPr>
          </a:p>
          <a:p>
            <a:pPr marL="285750" marR="0" lvl="0" indent="-285750">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Each former president of the American Bar Association</a:t>
            </a:r>
            <a:endParaRPr lang="en-US" sz="2000" dirty="0"/>
          </a:p>
        </p:txBody>
      </p:sp>
      <p:sp>
        <p:nvSpPr>
          <p:cNvPr id="18" name="TextBox 17">
            <a:extLst>
              <a:ext uri="{FF2B5EF4-FFF2-40B4-BE49-F238E27FC236}">
                <a16:creationId xmlns:a16="http://schemas.microsoft.com/office/drawing/2014/main" id="{A9B2A9E0-936B-41A8-B163-B97A2BBED091}"/>
              </a:ext>
            </a:extLst>
          </p:cNvPr>
          <p:cNvSpPr txBox="1"/>
          <p:nvPr/>
        </p:nvSpPr>
        <p:spPr>
          <a:xfrm>
            <a:off x="4300717" y="340633"/>
            <a:ext cx="7583194" cy="523220"/>
          </a:xfrm>
          <a:prstGeom prst="rect">
            <a:avLst/>
          </a:prstGeom>
          <a:noFill/>
        </p:spPr>
        <p:txBody>
          <a:bodyPr wrap="square" rtlCol="0">
            <a:spAutoFit/>
          </a:bodyPr>
          <a:lstStyle/>
          <a:p>
            <a:pPr algn="ctr"/>
            <a:r>
              <a:rPr lang="en-US" sz="2800" b="1" dirty="0"/>
              <a:t>Voting Members</a:t>
            </a:r>
          </a:p>
        </p:txBody>
      </p:sp>
    </p:spTree>
    <p:extLst>
      <p:ext uri="{BB962C8B-B14F-4D97-AF65-F5344CB8AC3E}">
        <p14:creationId xmlns:p14="http://schemas.microsoft.com/office/powerpoint/2010/main" val="35033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t="6611" b="9119"/>
          <a:stretch/>
        </p:blipFill>
        <p:spPr>
          <a:xfrm>
            <a:off x="20" y="10"/>
            <a:ext cx="12191980"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76328" y="891851"/>
            <a:ext cx="4023360" cy="3204134"/>
          </a:xfrm>
        </p:spPr>
        <p:txBody>
          <a:bodyPr vert="horz" lIns="91440" tIns="45720" rIns="91440" bIns="45720" rtlCol="0" anchor="b">
            <a:normAutofit/>
          </a:bodyPr>
          <a:lstStyle/>
          <a:p>
            <a:pPr algn="ctr"/>
            <a:r>
              <a:rPr lang="en-US" sz="4400" dirty="0"/>
              <a:t>Composition of the PBA House of Delegates</a:t>
            </a:r>
          </a:p>
        </p:txBody>
      </p:sp>
      <p:sp>
        <p:nvSpPr>
          <p:cNvPr id="7" name="Subtitle 6">
            <a:extLst>
              <a:ext uri="{FF2B5EF4-FFF2-40B4-BE49-F238E27FC236}">
                <a16:creationId xmlns:a16="http://schemas.microsoft.com/office/drawing/2014/main" id="{28FEFC3D-85DE-4154-99FC-D065C218F341}"/>
              </a:ext>
            </a:extLst>
          </p:cNvPr>
          <p:cNvSpPr>
            <a:spLocks noGrp="1"/>
          </p:cNvSpPr>
          <p:nvPr>
            <p:ph type="subTitle" idx="1"/>
          </p:nvPr>
        </p:nvSpPr>
        <p:spPr>
          <a:xfrm>
            <a:off x="477980" y="4872922"/>
            <a:ext cx="4023359" cy="1208141"/>
          </a:xfrm>
        </p:spPr>
        <p:txBody>
          <a:bodyPr vert="horz" lIns="91440" tIns="45720" rIns="91440" bIns="45720" rtlCol="0">
            <a:normAutofit/>
          </a:bodyPr>
          <a:lstStyle/>
          <a:p>
            <a:pPr algn="ctr"/>
            <a:r>
              <a:rPr lang="en-US" sz="1600" dirty="0"/>
              <a:t>There are voting and non-voting members of the House.</a:t>
            </a:r>
          </a:p>
        </p:txBody>
      </p:sp>
      <p:sp>
        <p:nvSpPr>
          <p:cNvPr id="8" name="TextBox 7">
            <a:extLst>
              <a:ext uri="{FF2B5EF4-FFF2-40B4-BE49-F238E27FC236}">
                <a16:creationId xmlns:a16="http://schemas.microsoft.com/office/drawing/2014/main" id="{0164821E-A0D1-40CC-858C-CA73A7F710C1}"/>
              </a:ext>
            </a:extLst>
          </p:cNvPr>
          <p:cNvSpPr txBox="1"/>
          <p:nvPr/>
        </p:nvSpPr>
        <p:spPr>
          <a:xfrm>
            <a:off x="4300715" y="1159194"/>
            <a:ext cx="7583194" cy="3631763"/>
          </a:xfrm>
          <a:prstGeom prst="rect">
            <a:avLst/>
          </a:prstGeom>
          <a:noFill/>
        </p:spPr>
        <p:txBody>
          <a:bodyPr wrap="square" rtlCol="0">
            <a:spAutoFit/>
          </a:bodyPr>
          <a:lstStyle/>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effectLst/>
                <a:latin typeface="Times New Roman" panose="02020603050405020304" pitchFamily="18" charset="0"/>
                <a:ea typeface="Times New Roman" panose="02020603050405020304" pitchFamily="18" charset="0"/>
              </a:rPr>
              <a:t>The delegate elected by the Law School Division in accordance with its bylaws as approved by the Board of Governors and one registered Student Member of each accredited Pennsylvania law school as designated by the Student members registered at that school</a:t>
            </a: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O</a:t>
            </a:r>
            <a:r>
              <a:rPr lang="en-US" sz="2000" dirty="0">
                <a:effectLst/>
                <a:latin typeface="Times New Roman" panose="02020603050405020304" pitchFamily="18" charset="0"/>
                <a:ea typeface="Times New Roman" panose="02020603050405020304" pitchFamily="18" charset="0"/>
              </a:rPr>
              <a:t>ne representative (who is an Active Member of the Association and who is not otherwise a voting member of the House of Delegates) appointed by any statewide organization of attorneys, which organization is approved by the House of Delegates, and which has at a minimum one hundred members of the Bar of the Supreme Court of Pennsylvania, one or more of whom practice in each Zone</a:t>
            </a:r>
          </a:p>
        </p:txBody>
      </p:sp>
      <p:sp>
        <p:nvSpPr>
          <p:cNvPr id="3" name="TextBox 2">
            <a:extLst>
              <a:ext uri="{FF2B5EF4-FFF2-40B4-BE49-F238E27FC236}">
                <a16:creationId xmlns:a16="http://schemas.microsoft.com/office/drawing/2014/main" id="{A61FC4EB-1BB3-476B-998A-44FBFDBCDA3E}"/>
              </a:ext>
            </a:extLst>
          </p:cNvPr>
          <p:cNvSpPr txBox="1"/>
          <p:nvPr/>
        </p:nvSpPr>
        <p:spPr>
          <a:xfrm>
            <a:off x="4300716" y="407605"/>
            <a:ext cx="7583193" cy="523220"/>
          </a:xfrm>
          <a:prstGeom prst="rect">
            <a:avLst/>
          </a:prstGeom>
          <a:noFill/>
        </p:spPr>
        <p:txBody>
          <a:bodyPr wrap="square" rtlCol="0">
            <a:spAutoFit/>
          </a:bodyPr>
          <a:lstStyle/>
          <a:p>
            <a:pPr algn="ctr"/>
            <a:r>
              <a:rPr lang="en-US" sz="2800" b="1" dirty="0"/>
              <a:t>Non-Voting Members</a:t>
            </a:r>
          </a:p>
        </p:txBody>
      </p:sp>
    </p:spTree>
    <p:extLst>
      <p:ext uri="{BB962C8B-B14F-4D97-AF65-F5344CB8AC3E}">
        <p14:creationId xmlns:p14="http://schemas.microsoft.com/office/powerpoint/2010/main" val="36760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t="6611" b="9119"/>
          <a:stretch/>
        </p:blipFill>
        <p:spPr>
          <a:xfrm>
            <a:off x="20" y="10"/>
            <a:ext cx="12191980"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76328" y="891851"/>
            <a:ext cx="4023360" cy="3204134"/>
          </a:xfrm>
        </p:spPr>
        <p:txBody>
          <a:bodyPr vert="horz" lIns="91440" tIns="45720" rIns="91440" bIns="45720" rtlCol="0" anchor="b">
            <a:normAutofit/>
          </a:bodyPr>
          <a:lstStyle/>
          <a:p>
            <a:pPr algn="ctr"/>
            <a:r>
              <a:rPr lang="en-US" sz="4400" dirty="0"/>
              <a:t>Composition of the PBA House of Delegates</a:t>
            </a:r>
          </a:p>
        </p:txBody>
      </p:sp>
      <p:sp>
        <p:nvSpPr>
          <p:cNvPr id="7" name="Subtitle 6">
            <a:extLst>
              <a:ext uri="{FF2B5EF4-FFF2-40B4-BE49-F238E27FC236}">
                <a16:creationId xmlns:a16="http://schemas.microsoft.com/office/drawing/2014/main" id="{28FEFC3D-85DE-4154-99FC-D065C218F341}"/>
              </a:ext>
            </a:extLst>
          </p:cNvPr>
          <p:cNvSpPr>
            <a:spLocks noGrp="1"/>
          </p:cNvSpPr>
          <p:nvPr>
            <p:ph type="subTitle" idx="1"/>
          </p:nvPr>
        </p:nvSpPr>
        <p:spPr>
          <a:xfrm>
            <a:off x="477980" y="4872922"/>
            <a:ext cx="4023359" cy="1208141"/>
          </a:xfrm>
        </p:spPr>
        <p:txBody>
          <a:bodyPr vert="horz" lIns="91440" tIns="45720" rIns="91440" bIns="45720" rtlCol="0">
            <a:normAutofit/>
          </a:bodyPr>
          <a:lstStyle/>
          <a:p>
            <a:pPr algn="ctr"/>
            <a:r>
              <a:rPr lang="en-US" sz="1600" dirty="0"/>
              <a:t>There are voting and non-voting members of the House.</a:t>
            </a:r>
          </a:p>
        </p:txBody>
      </p:sp>
      <p:sp>
        <p:nvSpPr>
          <p:cNvPr id="8" name="TextBox 7">
            <a:extLst>
              <a:ext uri="{FF2B5EF4-FFF2-40B4-BE49-F238E27FC236}">
                <a16:creationId xmlns:a16="http://schemas.microsoft.com/office/drawing/2014/main" id="{0164821E-A0D1-40CC-858C-CA73A7F710C1}"/>
              </a:ext>
            </a:extLst>
          </p:cNvPr>
          <p:cNvSpPr txBox="1"/>
          <p:nvPr/>
        </p:nvSpPr>
        <p:spPr>
          <a:xfrm>
            <a:off x="4300715" y="1159194"/>
            <a:ext cx="7583194" cy="4093428"/>
          </a:xfrm>
          <a:prstGeom prst="rect">
            <a:avLst/>
          </a:prstGeom>
          <a:noFill/>
        </p:spPr>
        <p:txBody>
          <a:bodyPr wrap="square" rtlCol="0">
            <a:spAutoFit/>
          </a:bodyPr>
          <a:lstStyle/>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Oth</a:t>
            </a:r>
            <a:r>
              <a:rPr lang="en-US" sz="2000" dirty="0">
                <a:effectLst/>
                <a:latin typeface="Times New Roman" panose="02020603050405020304" pitchFamily="18" charset="0"/>
                <a:ea typeface="Times New Roman" panose="02020603050405020304" pitchFamily="18" charset="0"/>
              </a:rPr>
              <a:t>er former Chairs of the House of Delegates</a:t>
            </a: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he Pennsylvania State Delegate to the House of Delegates of the American Bar Association; </a:t>
            </a: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he Attorney General of Pennsylvania</a:t>
            </a: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he Court Administrator of Pennsylvania</a:t>
            </a: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endParaRPr lang="en-US" sz="20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Arial" panose="020B0604020202020204" pitchFamily="34" charset="0"/>
              <a:buChar char="•"/>
              <a:tabLst>
                <a:tab pos="285750" algn="l"/>
                <a:tab pos="342900" algn="l"/>
                <a:tab pos="285750" algn="l"/>
                <a:tab pos="342900" algn="l"/>
                <a:tab pos="514350" algn="l"/>
              </a:tabLst>
            </a:pPr>
            <a:r>
              <a:rPr lang="en-US" sz="2000" dirty="0">
                <a:latin typeface="Times New Roman" panose="02020603050405020304" pitchFamily="18" charset="0"/>
                <a:ea typeface="Times New Roman" panose="02020603050405020304" pitchFamily="18" charset="0"/>
              </a:rPr>
              <a:t>D</a:t>
            </a:r>
            <a:r>
              <a:rPr lang="en-US" sz="2000" dirty="0">
                <a:effectLst/>
                <a:latin typeface="Times New Roman" panose="02020603050405020304" pitchFamily="18" charset="0"/>
                <a:ea typeface="Times New Roman" panose="02020603050405020304" pitchFamily="18" charset="0"/>
              </a:rPr>
              <a:t>eans of the PA law schools and former deans of PA law schools if they maintain membership in the Association</a:t>
            </a:r>
          </a:p>
        </p:txBody>
      </p:sp>
      <p:sp>
        <p:nvSpPr>
          <p:cNvPr id="3" name="TextBox 2">
            <a:extLst>
              <a:ext uri="{FF2B5EF4-FFF2-40B4-BE49-F238E27FC236}">
                <a16:creationId xmlns:a16="http://schemas.microsoft.com/office/drawing/2014/main" id="{A61FC4EB-1BB3-476B-998A-44FBFDBCDA3E}"/>
              </a:ext>
            </a:extLst>
          </p:cNvPr>
          <p:cNvSpPr txBox="1"/>
          <p:nvPr/>
        </p:nvSpPr>
        <p:spPr>
          <a:xfrm>
            <a:off x="4300716" y="407605"/>
            <a:ext cx="7583193" cy="523220"/>
          </a:xfrm>
          <a:prstGeom prst="rect">
            <a:avLst/>
          </a:prstGeom>
          <a:noFill/>
        </p:spPr>
        <p:txBody>
          <a:bodyPr wrap="square" rtlCol="0">
            <a:spAutoFit/>
          </a:bodyPr>
          <a:lstStyle/>
          <a:p>
            <a:pPr algn="ctr"/>
            <a:r>
              <a:rPr lang="en-US" sz="2800" b="1" dirty="0"/>
              <a:t>Non-Voting Members</a:t>
            </a:r>
          </a:p>
        </p:txBody>
      </p:sp>
    </p:spTree>
    <p:extLst>
      <p:ext uri="{BB962C8B-B14F-4D97-AF65-F5344CB8AC3E}">
        <p14:creationId xmlns:p14="http://schemas.microsoft.com/office/powerpoint/2010/main" val="323986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CE6284B-EA16-4358-8D02-2C72147C60AB}"/>
              </a:ext>
            </a:extLst>
          </p:cNvPr>
          <p:cNvSpPr>
            <a:spLocks noGrp="1"/>
          </p:cNvSpPr>
          <p:nvPr>
            <p:ph type="title"/>
          </p:nvPr>
        </p:nvSpPr>
        <p:spPr>
          <a:xfrm>
            <a:off x="841246" y="978619"/>
            <a:ext cx="5991244" cy="1106424"/>
          </a:xfrm>
        </p:spPr>
        <p:txBody>
          <a:bodyPr>
            <a:normAutofit/>
          </a:bodyPr>
          <a:lstStyle/>
          <a:p>
            <a:r>
              <a:rPr lang="en-US" sz="3200" dirty="0"/>
              <a:t>House of Delegates Leadership</a:t>
            </a:r>
          </a:p>
        </p:txBody>
      </p:sp>
      <p:sp>
        <p:nvSpPr>
          <p:cNvPr id="14" name="Rectangle 13">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AF365C9-B95C-4541-9E61-9659F9A141A1}"/>
              </a:ext>
            </a:extLst>
          </p:cNvPr>
          <p:cNvSpPr>
            <a:spLocks noGrp="1"/>
          </p:cNvSpPr>
          <p:nvPr>
            <p:ph idx="1"/>
          </p:nvPr>
        </p:nvSpPr>
        <p:spPr>
          <a:xfrm>
            <a:off x="841248" y="2252870"/>
            <a:ext cx="5993892" cy="3560251"/>
          </a:xfrm>
        </p:spPr>
        <p:txBody>
          <a:bodyPr>
            <a:normAutofit/>
          </a:bodyPr>
          <a:lstStyle/>
          <a:p>
            <a:pPr>
              <a:lnSpc>
                <a:spcPct val="100000"/>
              </a:lnSpc>
            </a:pPr>
            <a:r>
              <a:rPr lang="en-US" sz="2000" dirty="0"/>
              <a:t>Chair of the House of Delegates</a:t>
            </a:r>
          </a:p>
          <a:p>
            <a:pPr lvl="1">
              <a:lnSpc>
                <a:spcPct val="100000"/>
              </a:lnSpc>
            </a:pPr>
            <a:r>
              <a:rPr lang="en-US" sz="1500" dirty="0"/>
              <a:t>Elected to a two-year term.</a:t>
            </a:r>
          </a:p>
          <a:p>
            <a:pPr lvl="1">
              <a:lnSpc>
                <a:spcPct val="100000"/>
              </a:lnSpc>
            </a:pPr>
            <a:endParaRPr lang="en-US" sz="1500" dirty="0"/>
          </a:p>
          <a:p>
            <a:pPr lvl="1">
              <a:lnSpc>
                <a:spcPct val="100000"/>
              </a:lnSpc>
            </a:pPr>
            <a:r>
              <a:rPr lang="en-US" sz="1500" dirty="0"/>
              <a:t>Oversees the House of Delegates as well as serves on the Board of Governors.</a:t>
            </a:r>
          </a:p>
          <a:p>
            <a:pPr>
              <a:lnSpc>
                <a:spcPct val="100000"/>
              </a:lnSpc>
            </a:pPr>
            <a:endParaRPr lang="en-US" sz="1500" dirty="0"/>
          </a:p>
          <a:p>
            <a:pPr>
              <a:lnSpc>
                <a:spcPct val="100000"/>
              </a:lnSpc>
            </a:pPr>
            <a:r>
              <a:rPr lang="en-US" sz="2000" dirty="0"/>
              <a:t>Parliamentarian</a:t>
            </a:r>
          </a:p>
          <a:p>
            <a:pPr lvl="1">
              <a:lnSpc>
                <a:spcPct val="100000"/>
              </a:lnSpc>
            </a:pPr>
            <a:r>
              <a:rPr lang="en-US" sz="1500" dirty="0"/>
              <a:t>Appointed by the Chair of the House to assist and advise on parliamentary decisions.</a:t>
            </a:r>
          </a:p>
          <a:p>
            <a:pPr lvl="1">
              <a:lnSpc>
                <a:spcPct val="100000"/>
              </a:lnSpc>
            </a:pPr>
            <a:endParaRPr lang="en-US" sz="1500" dirty="0"/>
          </a:p>
          <a:p>
            <a:pPr lvl="1">
              <a:lnSpc>
                <a:spcPct val="100000"/>
              </a:lnSpc>
            </a:pPr>
            <a:r>
              <a:rPr lang="en-US" sz="1500" dirty="0"/>
              <a:t>Answers procedural questions for the Chair of the House.</a:t>
            </a:r>
          </a:p>
          <a:p>
            <a:pPr>
              <a:lnSpc>
                <a:spcPct val="100000"/>
              </a:lnSpc>
            </a:pPr>
            <a:endParaRPr lang="en-US" sz="1500" dirty="0"/>
          </a:p>
        </p:txBody>
      </p:sp>
      <p:pic>
        <p:nvPicPr>
          <p:cNvPr id="7" name="Graphic 6" descr="Lecturer">
            <a:extLst>
              <a:ext uri="{FF2B5EF4-FFF2-40B4-BE49-F238E27FC236}">
                <a16:creationId xmlns:a16="http://schemas.microsoft.com/office/drawing/2014/main" id="{95F873BF-B782-4BC0-A499-B74EDE3D1D6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79814" y="1329879"/>
            <a:ext cx="4097657" cy="4097657"/>
          </a:xfrm>
          <a:prstGeom prst="rect">
            <a:avLst/>
          </a:prstGeom>
        </p:spPr>
      </p:pic>
    </p:spTree>
    <p:extLst>
      <p:ext uri="{BB962C8B-B14F-4D97-AF65-F5344CB8AC3E}">
        <p14:creationId xmlns:p14="http://schemas.microsoft.com/office/powerpoint/2010/main" val="173371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DA9468-1E4F-401E-8F0D-2496727304D3}"/>
              </a:ext>
            </a:extLst>
          </p:cNvPr>
          <p:cNvSpPr>
            <a:spLocks noGrp="1"/>
          </p:cNvSpPr>
          <p:nvPr>
            <p:ph type="title"/>
          </p:nvPr>
        </p:nvSpPr>
        <p:spPr>
          <a:xfrm>
            <a:off x="1524003" y="1999615"/>
            <a:ext cx="9144000" cy="2764028"/>
          </a:xfrm>
        </p:spPr>
        <p:txBody>
          <a:bodyPr vert="horz" lIns="91440" tIns="45720" rIns="91440" bIns="45720" rtlCol="0" anchor="ctr">
            <a:normAutofit fontScale="90000"/>
          </a:bodyPr>
          <a:lstStyle/>
          <a:p>
            <a:pPr algn="ctr"/>
            <a:r>
              <a:rPr lang="en-US" sz="6700" dirty="0"/>
              <a:t>General Components of Robert’s Rules of Order</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6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 name="Rectangle 11">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A6C6086-09C6-4FA3-825E-9B236B2A4080}"/>
              </a:ext>
            </a:extLst>
          </p:cNvPr>
          <p:cNvSpPr>
            <a:spLocks noGrp="1"/>
          </p:cNvSpPr>
          <p:nvPr>
            <p:ph type="title"/>
          </p:nvPr>
        </p:nvSpPr>
        <p:spPr>
          <a:xfrm>
            <a:off x="841246" y="978619"/>
            <a:ext cx="5991244" cy="1106424"/>
          </a:xfrm>
        </p:spPr>
        <p:txBody>
          <a:bodyPr>
            <a:normAutofit/>
          </a:bodyPr>
          <a:lstStyle/>
          <a:p>
            <a:r>
              <a:rPr lang="en-US" sz="3200" dirty="0"/>
              <a:t>Order of Business</a:t>
            </a:r>
          </a:p>
        </p:txBody>
      </p:sp>
      <p:sp>
        <p:nvSpPr>
          <p:cNvPr id="20" name="Rectangle 13">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15">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A04EC32-0E79-47DD-8BC3-C20FC05B539E}"/>
              </a:ext>
            </a:extLst>
          </p:cNvPr>
          <p:cNvSpPr>
            <a:spLocks noGrp="1"/>
          </p:cNvSpPr>
          <p:nvPr>
            <p:ph idx="1"/>
          </p:nvPr>
        </p:nvSpPr>
        <p:spPr>
          <a:xfrm>
            <a:off x="841248" y="2252870"/>
            <a:ext cx="5993892" cy="3560251"/>
          </a:xfrm>
        </p:spPr>
        <p:txBody>
          <a:bodyPr>
            <a:normAutofit/>
          </a:bodyPr>
          <a:lstStyle/>
          <a:p>
            <a:pPr>
              <a:lnSpc>
                <a:spcPct val="100000"/>
              </a:lnSpc>
            </a:pPr>
            <a:r>
              <a:rPr lang="en-US" sz="1700" dirty="0"/>
              <a:t>The order of business in the House is generally set by the Chair</a:t>
            </a:r>
          </a:p>
          <a:p>
            <a:pPr>
              <a:lnSpc>
                <a:spcPct val="100000"/>
              </a:lnSpc>
            </a:pPr>
            <a:r>
              <a:rPr lang="en-US" sz="1700" dirty="0"/>
              <a:t>Consists of:</a:t>
            </a:r>
          </a:p>
          <a:p>
            <a:pPr lvl="1">
              <a:lnSpc>
                <a:spcPct val="100000"/>
              </a:lnSpc>
            </a:pPr>
            <a:r>
              <a:rPr lang="en-US" sz="1700" dirty="0"/>
              <a:t>Calling the meeting to order</a:t>
            </a:r>
          </a:p>
          <a:p>
            <a:pPr lvl="1">
              <a:lnSpc>
                <a:spcPct val="100000"/>
              </a:lnSpc>
            </a:pPr>
            <a:r>
              <a:rPr lang="en-US" sz="1700" dirty="0"/>
              <a:t>Call for addition/deletions of agenda items</a:t>
            </a:r>
          </a:p>
          <a:p>
            <a:pPr lvl="1">
              <a:lnSpc>
                <a:spcPct val="100000"/>
              </a:lnSpc>
            </a:pPr>
            <a:r>
              <a:rPr lang="en-US" sz="1700" dirty="0"/>
              <a:t>Reading and approval of the minutes</a:t>
            </a:r>
          </a:p>
          <a:p>
            <a:pPr lvl="1">
              <a:lnSpc>
                <a:spcPct val="100000"/>
              </a:lnSpc>
            </a:pPr>
            <a:r>
              <a:rPr lang="en-US" sz="1700" dirty="0"/>
              <a:t>Reports of Officers, Executive Director, and Standing Committees</a:t>
            </a:r>
          </a:p>
          <a:p>
            <a:pPr lvl="1">
              <a:lnSpc>
                <a:spcPct val="100000"/>
              </a:lnSpc>
            </a:pPr>
            <a:r>
              <a:rPr lang="en-US" sz="1700" dirty="0"/>
              <a:t>New Business</a:t>
            </a:r>
          </a:p>
          <a:p>
            <a:pPr lvl="1">
              <a:lnSpc>
                <a:spcPct val="100000"/>
              </a:lnSpc>
            </a:pPr>
            <a:r>
              <a:rPr lang="en-US" sz="1700" dirty="0"/>
              <a:t>Old Business</a:t>
            </a:r>
          </a:p>
          <a:p>
            <a:pPr lvl="1">
              <a:lnSpc>
                <a:spcPct val="100000"/>
              </a:lnSpc>
            </a:pPr>
            <a:r>
              <a:rPr lang="en-US" sz="1700" dirty="0"/>
              <a:t>Adjournment</a:t>
            </a:r>
          </a:p>
        </p:txBody>
      </p:sp>
      <p:pic>
        <p:nvPicPr>
          <p:cNvPr id="22" name="Graphic 6" descr="Meeting">
            <a:extLst>
              <a:ext uri="{FF2B5EF4-FFF2-40B4-BE49-F238E27FC236}">
                <a16:creationId xmlns:a16="http://schemas.microsoft.com/office/drawing/2014/main" id="{A165769A-2BBF-44C9-A1E1-663306D2B1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79814" y="1329879"/>
            <a:ext cx="4097657" cy="4097657"/>
          </a:xfrm>
          <a:prstGeom prst="rect">
            <a:avLst/>
          </a:prstGeom>
        </p:spPr>
      </p:pic>
    </p:spTree>
    <p:extLst>
      <p:ext uri="{BB962C8B-B14F-4D97-AF65-F5344CB8AC3E}">
        <p14:creationId xmlns:p14="http://schemas.microsoft.com/office/powerpoint/2010/main" val="2543293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411480" y="987552"/>
            <a:ext cx="4485861" cy="1088136"/>
          </a:xfrm>
        </p:spPr>
        <p:txBody>
          <a:bodyPr vert="horz" lIns="91440" tIns="45720" rIns="91440" bIns="45720" rtlCol="0" anchor="b">
            <a:normAutofit/>
          </a:bodyPr>
          <a:lstStyle/>
          <a:p>
            <a:r>
              <a:rPr lang="en-US" sz="3400" dirty="0"/>
              <a:t>Quorum</a:t>
            </a:r>
          </a:p>
        </p:txBody>
      </p:sp>
      <p:sp>
        <p:nvSpPr>
          <p:cNvPr id="18" name="Rectangle 17">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411479" y="2514600"/>
            <a:ext cx="4810970" cy="3879036"/>
          </a:xfrm>
          <a:prstGeom prst="rect">
            <a:avLst/>
          </a:prstGeom>
        </p:spPr>
        <p:txBody>
          <a:bodyPr vert="horz" lIns="91440" tIns="45720" rIns="91440" bIns="45720" rtlCol="0" anchor="t">
            <a:normAutofit/>
          </a:bodyPr>
          <a:lstStyle/>
          <a:p>
            <a:pPr marL="285750" indent="-228600" fontAlgn="base">
              <a:spcAft>
                <a:spcPts val="600"/>
              </a:spcAft>
              <a:buFont typeface="Arial" panose="020B0604020202020204" pitchFamily="34" charset="0"/>
              <a:buChar char="•"/>
            </a:pPr>
            <a:r>
              <a:rPr lang="en-US" sz="1700" i="0" dirty="0">
                <a:effectLst/>
              </a:rPr>
              <a:t>The number of members that </a:t>
            </a:r>
            <a:r>
              <a:rPr lang="en-US" sz="1700" b="1" dirty="0"/>
              <a:t>must </a:t>
            </a:r>
            <a:r>
              <a:rPr lang="en-US" sz="1700" dirty="0"/>
              <a:t>be present in order to hold the meeting.</a:t>
            </a:r>
          </a:p>
          <a:p>
            <a:pPr marL="285750" indent="-228600" fontAlgn="base">
              <a:spcAft>
                <a:spcPts val="600"/>
              </a:spcAft>
              <a:buFont typeface="Arial" panose="020B0604020202020204" pitchFamily="34" charset="0"/>
              <a:buChar char="•"/>
            </a:pPr>
            <a:endParaRPr lang="en-US" sz="1700" b="1" i="0" dirty="0">
              <a:effectLst/>
            </a:endParaRPr>
          </a:p>
          <a:p>
            <a:pPr marL="57150" fontAlgn="base">
              <a:spcAft>
                <a:spcPts val="600"/>
              </a:spcAft>
            </a:pPr>
            <a:endParaRPr lang="en-US" sz="1700" dirty="0"/>
          </a:p>
          <a:p>
            <a:pPr marL="285750" indent="-228600" fontAlgn="base">
              <a:spcAft>
                <a:spcPts val="600"/>
              </a:spcAft>
              <a:buFont typeface="Arial" panose="020B0604020202020204" pitchFamily="34" charset="0"/>
              <a:buChar char="•"/>
            </a:pPr>
            <a:r>
              <a:rPr lang="en-US" sz="1700" dirty="0"/>
              <a:t>For PBA’s House, quorum is thirty-three and a third percent of voting members of the House.   </a:t>
            </a:r>
          </a:p>
          <a:p>
            <a:pPr marL="742950" lvl="1" indent="-228600" fontAlgn="base">
              <a:spcAft>
                <a:spcPts val="600"/>
              </a:spcAft>
              <a:buFont typeface="Arial" panose="020B0604020202020204" pitchFamily="34" charset="0"/>
              <a:buChar char="•"/>
            </a:pPr>
            <a:r>
              <a:rPr lang="en-US" sz="1700" dirty="0"/>
              <a:t>Currently, there are 370 members.</a:t>
            </a:r>
          </a:p>
          <a:p>
            <a:pPr marL="742950" lvl="1" indent="-228600" fontAlgn="base">
              <a:spcAft>
                <a:spcPts val="600"/>
              </a:spcAft>
              <a:buFont typeface="Arial" panose="020B0604020202020204" pitchFamily="34" charset="0"/>
              <a:buChar char="•"/>
            </a:pPr>
            <a:r>
              <a:rPr lang="en-US" sz="1700" dirty="0"/>
              <a:t>122 Delegates would need to be present to conduct business of the House. </a:t>
            </a:r>
          </a:p>
          <a:p>
            <a:pPr marL="285750" indent="-228600" fontAlgn="base">
              <a:spcAft>
                <a:spcPts val="600"/>
              </a:spcAft>
              <a:buFont typeface="Arial" panose="020B0604020202020204" pitchFamily="34" charset="0"/>
              <a:buChar char="•"/>
            </a:pPr>
            <a:endParaRPr lang="en-US" sz="1400" i="0" dirty="0">
              <a:effectLst/>
            </a:endParaRPr>
          </a:p>
          <a:p>
            <a:pPr marL="285750" indent="-228600" fontAlgn="base">
              <a:spcAft>
                <a:spcPts val="600"/>
              </a:spcAft>
              <a:buFont typeface="Arial" panose="020B0604020202020204" pitchFamily="34" charset="0"/>
              <a:buChar char="•"/>
            </a:pPr>
            <a:endParaRPr lang="en-US" sz="1400" i="0" dirty="0">
              <a:effectLst/>
            </a:endParaRPr>
          </a:p>
          <a:p>
            <a:pPr indent="-228600">
              <a:spcAft>
                <a:spcPts val="600"/>
              </a:spcAft>
              <a:buFont typeface="Arial" panose="020B0604020202020204" pitchFamily="34" charset="0"/>
              <a:buChar char="•"/>
            </a:pPr>
            <a:endParaRPr lang="en-US" sz="1400" dirty="0"/>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srcRect l="1401" r="31595"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Tree>
    <p:extLst>
      <p:ext uri="{BB962C8B-B14F-4D97-AF65-F5344CB8AC3E}">
        <p14:creationId xmlns:p14="http://schemas.microsoft.com/office/powerpoint/2010/main" val="399922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0"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1"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2"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DA9468-1E4F-401E-8F0D-2496727304D3}"/>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dirty="0"/>
              <a:t>Ten Basic Rules</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5336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15B4C94-274C-40E6-8430-7CAB794CBA2A}"/>
              </a:ext>
            </a:extLst>
          </p:cNvPr>
          <p:cNvSpPr txBox="1"/>
          <p:nvPr/>
        </p:nvSpPr>
        <p:spPr>
          <a:xfrm>
            <a:off x="659234" y="957447"/>
            <a:ext cx="3383280" cy="494310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dirty="0">
                <a:latin typeface="+mj-lt"/>
                <a:ea typeface="+mj-ea"/>
                <a:cs typeface="+mj-cs"/>
              </a:rPr>
              <a:t>The Ten Basic Rules</a:t>
            </a:r>
          </a:p>
        </p:txBody>
      </p:sp>
      <p:sp>
        <p:nvSpPr>
          <p:cNvPr id="46" name="Rectangle 45">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EE20AE30-69D9-4EFC-92ED-9C4F16C21D8B}"/>
              </a:ext>
            </a:extLst>
          </p:cNvPr>
          <p:cNvGraphicFramePr>
            <a:graphicFrameLocks noGrp="1"/>
          </p:cNvGraphicFramePr>
          <p:nvPr>
            <p:ph idx="1"/>
            <p:extLst>
              <p:ext uri="{D42A27DB-BD31-4B8C-83A1-F6EECF244321}">
                <p14:modId xmlns:p14="http://schemas.microsoft.com/office/powerpoint/2010/main" val="2081755570"/>
              </p:ext>
            </p:extLst>
          </p:nvPr>
        </p:nvGraphicFramePr>
        <p:xfrm>
          <a:off x="4553712" y="621792"/>
          <a:ext cx="6812280" cy="554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2596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E55E654-A929-47F6-B6F6-01F645C7742B}"/>
              </a:ext>
            </a:extLst>
          </p:cNvPr>
          <p:cNvSpPr>
            <a:spLocks noGrp="1"/>
          </p:cNvSpPr>
          <p:nvPr>
            <p:ph type="title"/>
          </p:nvPr>
        </p:nvSpPr>
        <p:spPr>
          <a:xfrm>
            <a:off x="1524003" y="1999615"/>
            <a:ext cx="9144000" cy="2764028"/>
          </a:xfrm>
        </p:spPr>
        <p:txBody>
          <a:bodyPr vert="horz" lIns="91440" tIns="45720" rIns="91440" bIns="45720" rtlCol="0" anchor="ctr">
            <a:normAutofit fontScale="90000"/>
          </a:bodyPr>
          <a:lstStyle/>
          <a:p>
            <a:pPr algn="ctr"/>
            <a:r>
              <a:rPr lang="en-US" sz="6700" dirty="0"/>
              <a:t>Purpose of Roberts Rules of Order (RONR)</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3380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15B4C94-274C-40E6-8430-7CAB794CBA2A}"/>
              </a:ext>
            </a:extLst>
          </p:cNvPr>
          <p:cNvSpPr txBox="1"/>
          <p:nvPr/>
        </p:nvSpPr>
        <p:spPr>
          <a:xfrm>
            <a:off x="659234" y="957447"/>
            <a:ext cx="3383280" cy="494310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dirty="0">
                <a:latin typeface="+mj-lt"/>
                <a:ea typeface="+mj-ea"/>
                <a:cs typeface="+mj-cs"/>
              </a:rPr>
              <a:t>The Ten Basic Rules</a:t>
            </a:r>
          </a:p>
        </p:txBody>
      </p:sp>
      <p:sp>
        <p:nvSpPr>
          <p:cNvPr id="17" name="Rectangle 11">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Rectangle 1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EE20AE30-69D9-4EFC-92ED-9C4F16C21D8B}"/>
              </a:ext>
            </a:extLst>
          </p:cNvPr>
          <p:cNvGraphicFramePr>
            <a:graphicFrameLocks noGrp="1"/>
          </p:cNvGraphicFramePr>
          <p:nvPr>
            <p:ph idx="1"/>
            <p:extLst>
              <p:ext uri="{D42A27DB-BD31-4B8C-83A1-F6EECF244321}">
                <p14:modId xmlns:p14="http://schemas.microsoft.com/office/powerpoint/2010/main" val="2268770323"/>
              </p:ext>
            </p:extLst>
          </p:nvPr>
        </p:nvGraphicFramePr>
        <p:xfrm>
          <a:off x="4553712" y="621792"/>
          <a:ext cx="6812280" cy="554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422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F6F3C09-3A16-4AF1-B8E7-6B13A6C5BEF1}"/>
              </a:ext>
            </a:extLst>
          </p:cNvPr>
          <p:cNvSpPr>
            <a:spLocks noGrp="1"/>
          </p:cNvSpPr>
          <p:nvPr>
            <p:ph type="title"/>
          </p:nvPr>
        </p:nvSpPr>
        <p:spPr>
          <a:xfrm>
            <a:off x="621792" y="1161288"/>
            <a:ext cx="3602736" cy="4526280"/>
          </a:xfrm>
        </p:spPr>
        <p:txBody>
          <a:bodyPr>
            <a:normAutofit/>
          </a:bodyPr>
          <a:lstStyle/>
          <a:p>
            <a:r>
              <a:rPr lang="en-US" dirty="0"/>
              <a:t>BONUS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A0CA75F6-CE02-4BAC-A0B5-4403E8F3878F}"/>
              </a:ext>
            </a:extLst>
          </p:cNvPr>
          <p:cNvGraphicFramePr>
            <a:graphicFrameLocks noGrp="1"/>
          </p:cNvGraphicFramePr>
          <p:nvPr>
            <p:ph idx="1"/>
            <p:extLst>
              <p:ext uri="{D42A27DB-BD31-4B8C-83A1-F6EECF244321}">
                <p14:modId xmlns:p14="http://schemas.microsoft.com/office/powerpoint/2010/main" val="4229927599"/>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313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DA9468-1E4F-401E-8F0D-2496727304D3}"/>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dirty="0"/>
              <a:t>Motions</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060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371094" y="1161288"/>
            <a:ext cx="2664714" cy="2121408"/>
          </a:xfrm>
        </p:spPr>
        <p:txBody>
          <a:bodyPr vert="horz" lIns="91440" tIns="45720" rIns="91440" bIns="45720" rtlCol="0" anchor="b">
            <a:normAutofit/>
          </a:bodyPr>
          <a:lstStyle/>
          <a:p>
            <a:r>
              <a:rPr lang="en-US" sz="2800" dirty="0"/>
              <a:t>Motions Generally</a:t>
            </a:r>
          </a:p>
        </p:txBody>
      </p:sp>
      <p:sp>
        <p:nvSpPr>
          <p:cNvPr id="5" name="TextBox 4">
            <a:extLst>
              <a:ext uri="{FF2B5EF4-FFF2-40B4-BE49-F238E27FC236}">
                <a16:creationId xmlns:a16="http://schemas.microsoft.com/office/drawing/2014/main" id="{5AA3CAA2-F549-4B2A-A883-29A278894142}"/>
              </a:ext>
            </a:extLst>
          </p:cNvPr>
          <p:cNvSpPr txBox="1"/>
          <p:nvPr/>
        </p:nvSpPr>
        <p:spPr>
          <a:xfrm>
            <a:off x="4237480" y="735291"/>
            <a:ext cx="7387592" cy="5491112"/>
          </a:xfrm>
          <a:prstGeom prst="rect">
            <a:avLst/>
          </a:prstGeom>
        </p:spPr>
        <p:txBody>
          <a:bodyPr vert="horz" lIns="91440" tIns="45720" rIns="91440" bIns="45720" rtlCol="0" anchor="t">
            <a:normAutofit lnSpcReduction="10000"/>
          </a:bodyPr>
          <a:lstStyle/>
          <a:p>
            <a:pPr marL="285750" indent="-228600" fontAlgn="base">
              <a:spcAft>
                <a:spcPts val="600"/>
              </a:spcAft>
              <a:buFont typeface="Arial" panose="020B0604020202020204" pitchFamily="34" charset="0"/>
              <a:buChar char="•"/>
            </a:pPr>
            <a:r>
              <a:rPr lang="en-US" i="0" dirty="0">
                <a:effectLst/>
              </a:rPr>
              <a:t>A motion is a formal process for consideration of and action on a question or item brought before the House.</a:t>
            </a:r>
          </a:p>
          <a:p>
            <a:pPr marL="285750" indent="-228600" fontAlgn="base">
              <a:spcAft>
                <a:spcPts val="600"/>
              </a:spcAft>
              <a:buFont typeface="Arial" panose="020B0604020202020204" pitchFamily="34" charset="0"/>
              <a:buChar char="•"/>
            </a:pPr>
            <a:endParaRPr lang="en-US" dirty="0"/>
          </a:p>
          <a:p>
            <a:pPr marL="742950" lvl="1" indent="-228600" fontAlgn="base">
              <a:spcAft>
                <a:spcPts val="600"/>
              </a:spcAft>
              <a:buFont typeface="Arial" panose="020B0604020202020204" pitchFamily="34" charset="0"/>
              <a:buChar char="•"/>
            </a:pPr>
            <a:r>
              <a:rPr lang="en-US" i="0" dirty="0">
                <a:effectLst/>
              </a:rPr>
              <a:t>Only one motion can be made at a time.</a:t>
            </a:r>
          </a:p>
          <a:p>
            <a:pPr marL="742950" lvl="1" indent="-228600" fontAlgn="base">
              <a:spcAft>
                <a:spcPts val="600"/>
              </a:spcAft>
              <a:buFont typeface="Arial" panose="020B0604020202020204" pitchFamily="34" charset="0"/>
              <a:buChar char="•"/>
            </a:pPr>
            <a:endParaRPr lang="en-US" dirty="0"/>
          </a:p>
          <a:p>
            <a:pPr marL="742950" lvl="1" indent="-228600" fontAlgn="base">
              <a:spcAft>
                <a:spcPts val="600"/>
              </a:spcAft>
              <a:buFont typeface="Arial" panose="020B0604020202020204" pitchFamily="34" charset="0"/>
              <a:buChar char="•"/>
            </a:pPr>
            <a:r>
              <a:rPr lang="en-US" i="0" dirty="0">
                <a:effectLst/>
              </a:rPr>
              <a:t>No main motion can be made while the House is considering a prior motion.</a:t>
            </a:r>
          </a:p>
          <a:p>
            <a:pPr marL="742950" lvl="1" indent="-228600" fontAlgn="base">
              <a:spcAft>
                <a:spcPts val="600"/>
              </a:spcAft>
              <a:buFont typeface="Arial" panose="020B0604020202020204" pitchFamily="34" charset="0"/>
              <a:buChar char="•"/>
            </a:pPr>
            <a:endParaRPr lang="en-US" dirty="0"/>
          </a:p>
          <a:p>
            <a:pPr marL="285750" indent="-228600" fontAlgn="base">
              <a:spcAft>
                <a:spcPts val="600"/>
              </a:spcAft>
              <a:buFont typeface="Arial" panose="020B0604020202020204" pitchFamily="34" charset="0"/>
              <a:buChar char="•"/>
            </a:pPr>
            <a:r>
              <a:rPr lang="en-US" i="0" dirty="0">
                <a:effectLst/>
              </a:rPr>
              <a:t>General motion procedure:</a:t>
            </a:r>
          </a:p>
          <a:p>
            <a:pPr marL="742950" lvl="1" indent="-228600" fontAlgn="base">
              <a:spcAft>
                <a:spcPts val="600"/>
              </a:spcAft>
              <a:buFont typeface="Arial" panose="020B0604020202020204" pitchFamily="34" charset="0"/>
              <a:buChar char="•"/>
            </a:pPr>
            <a:endParaRPr lang="en-US" dirty="0"/>
          </a:p>
          <a:p>
            <a:pPr marL="742950" lvl="1" indent="-228600" fontAlgn="base">
              <a:spcAft>
                <a:spcPts val="600"/>
              </a:spcAft>
              <a:buFont typeface="Arial" panose="020B0604020202020204" pitchFamily="34" charset="0"/>
              <a:buChar char="•"/>
            </a:pPr>
            <a:r>
              <a:rPr lang="en-US" dirty="0"/>
              <a:t>Motion is made (“I move that”)</a:t>
            </a:r>
          </a:p>
          <a:p>
            <a:pPr marL="742950" lvl="1" indent="-228600" fontAlgn="base">
              <a:spcAft>
                <a:spcPts val="600"/>
              </a:spcAft>
              <a:buFont typeface="Arial" panose="020B0604020202020204" pitchFamily="34" charset="0"/>
              <a:buChar char="•"/>
            </a:pPr>
            <a:endParaRPr lang="en-US" i="0" dirty="0">
              <a:effectLst/>
            </a:endParaRPr>
          </a:p>
          <a:p>
            <a:pPr marL="742950" lvl="1" indent="-228600" fontAlgn="base">
              <a:spcAft>
                <a:spcPts val="600"/>
              </a:spcAft>
              <a:buFont typeface="Arial" panose="020B0604020202020204" pitchFamily="34" charset="0"/>
              <a:buChar char="•"/>
            </a:pPr>
            <a:r>
              <a:rPr lang="en-US" dirty="0"/>
              <a:t>Motion is seconded</a:t>
            </a:r>
          </a:p>
          <a:p>
            <a:pPr marL="742950" lvl="1" indent="-228600" fontAlgn="base">
              <a:spcAft>
                <a:spcPts val="600"/>
              </a:spcAft>
              <a:buFont typeface="Arial" panose="020B0604020202020204" pitchFamily="34" charset="0"/>
              <a:buChar char="•"/>
            </a:pPr>
            <a:endParaRPr lang="en-US" i="0" dirty="0">
              <a:effectLst/>
            </a:endParaRPr>
          </a:p>
          <a:p>
            <a:pPr marL="742950" lvl="1" indent="-228600" fontAlgn="base">
              <a:spcAft>
                <a:spcPts val="600"/>
              </a:spcAft>
              <a:buFont typeface="Arial" panose="020B0604020202020204" pitchFamily="34" charset="0"/>
              <a:buChar char="•"/>
            </a:pPr>
            <a:r>
              <a:rPr lang="en-US" dirty="0"/>
              <a:t>Motion is debated/discussed</a:t>
            </a:r>
          </a:p>
          <a:p>
            <a:pPr marL="742950" lvl="1" indent="-228600" fontAlgn="base">
              <a:spcAft>
                <a:spcPts val="600"/>
              </a:spcAft>
              <a:buFont typeface="Arial" panose="020B0604020202020204" pitchFamily="34" charset="0"/>
              <a:buChar char="•"/>
            </a:pPr>
            <a:endParaRPr lang="en-US" i="0" dirty="0">
              <a:effectLst/>
            </a:endParaRPr>
          </a:p>
          <a:p>
            <a:pPr marL="742950" lvl="1" indent="-228600" fontAlgn="base">
              <a:spcAft>
                <a:spcPts val="600"/>
              </a:spcAft>
              <a:buFont typeface="Arial" panose="020B0604020202020204" pitchFamily="34" charset="0"/>
              <a:buChar char="•"/>
            </a:pPr>
            <a:r>
              <a:rPr lang="en-US" dirty="0"/>
              <a:t>Motion is voted on.</a:t>
            </a:r>
            <a:endParaRPr lang="en-US" i="0" dirty="0">
              <a:effectLst/>
            </a:endParaRPr>
          </a:p>
        </p:txBody>
      </p:sp>
    </p:spTree>
    <p:extLst>
      <p:ext uri="{BB962C8B-B14F-4D97-AF65-F5344CB8AC3E}">
        <p14:creationId xmlns:p14="http://schemas.microsoft.com/office/powerpoint/2010/main" val="788112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10">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2" name="Rectangle 12">
            <a:extLst>
              <a:ext uri="{FF2B5EF4-FFF2-40B4-BE49-F238E27FC236}">
                <a16:creationId xmlns:a16="http://schemas.microsoft.com/office/drawing/2014/main" id="{017517EF-BD4D-4055-BDB4-A322C5356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14">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553" y="304802"/>
            <a:ext cx="11097349" cy="1573149"/>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85A9BC4-7D9A-40B8-9C1A-3C5E3778D7E9}"/>
              </a:ext>
            </a:extLst>
          </p:cNvPr>
          <p:cNvSpPr>
            <a:spLocks noGrp="1"/>
          </p:cNvSpPr>
          <p:nvPr>
            <p:ph type="title"/>
          </p:nvPr>
        </p:nvSpPr>
        <p:spPr>
          <a:xfrm>
            <a:off x="901690" y="405575"/>
            <a:ext cx="6430414" cy="1371600"/>
          </a:xfrm>
        </p:spPr>
        <p:txBody>
          <a:bodyPr vert="horz" lIns="91440" tIns="45720" rIns="91440" bIns="45720" rtlCol="0" anchor="ctr">
            <a:normAutofit/>
          </a:bodyPr>
          <a:lstStyle/>
          <a:p>
            <a:r>
              <a:rPr lang="en-US" dirty="0"/>
              <a:t>How to Make a Motion</a:t>
            </a:r>
          </a:p>
        </p:txBody>
      </p:sp>
      <p:sp>
        <p:nvSpPr>
          <p:cNvPr id="24" name="Rectangle 16">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784" y="764424"/>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130604" y="1071836"/>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 name="Table 4">
            <a:extLst>
              <a:ext uri="{FF2B5EF4-FFF2-40B4-BE49-F238E27FC236}">
                <a16:creationId xmlns:a16="http://schemas.microsoft.com/office/drawing/2014/main" id="{AD0877DC-3FB5-4FA6-9361-0FC74AB47513}"/>
              </a:ext>
            </a:extLst>
          </p:cNvPr>
          <p:cNvGraphicFramePr>
            <a:graphicFrameLocks noGrp="1"/>
          </p:cNvGraphicFramePr>
          <p:nvPr>
            <p:extLst>
              <p:ext uri="{D42A27DB-BD31-4B8C-83A1-F6EECF244321}">
                <p14:modId xmlns:p14="http://schemas.microsoft.com/office/powerpoint/2010/main" val="2287297916"/>
              </p:ext>
            </p:extLst>
          </p:nvPr>
        </p:nvGraphicFramePr>
        <p:xfrm>
          <a:off x="622800" y="2103507"/>
          <a:ext cx="11097348" cy="4145280"/>
        </p:xfrm>
        <a:graphic>
          <a:graphicData uri="http://schemas.openxmlformats.org/drawingml/2006/table">
            <a:tbl>
              <a:tblPr firstRow="1" bandRow="1">
                <a:tableStyleId>{5C22544A-7EE6-4342-B048-85BDC9FD1C3A}</a:tableStyleId>
              </a:tblPr>
              <a:tblGrid>
                <a:gridCol w="5521626">
                  <a:extLst>
                    <a:ext uri="{9D8B030D-6E8A-4147-A177-3AD203B41FA5}">
                      <a16:colId xmlns:a16="http://schemas.microsoft.com/office/drawing/2014/main" val="1490365313"/>
                    </a:ext>
                  </a:extLst>
                </a:gridCol>
                <a:gridCol w="222191">
                  <a:extLst>
                    <a:ext uri="{9D8B030D-6E8A-4147-A177-3AD203B41FA5}">
                      <a16:colId xmlns:a16="http://schemas.microsoft.com/office/drawing/2014/main" val="4118688324"/>
                    </a:ext>
                  </a:extLst>
                </a:gridCol>
                <a:gridCol w="5353531">
                  <a:extLst>
                    <a:ext uri="{9D8B030D-6E8A-4147-A177-3AD203B41FA5}">
                      <a16:colId xmlns:a16="http://schemas.microsoft.com/office/drawing/2014/main" val="3049258147"/>
                    </a:ext>
                  </a:extLst>
                </a:gridCol>
              </a:tblGrid>
              <a:tr h="370840">
                <a:tc>
                  <a:txBody>
                    <a:bodyPr/>
                    <a:lstStyle/>
                    <a:p>
                      <a:pPr algn="ctr"/>
                      <a:r>
                        <a:rPr lang="en-US" dirty="0"/>
                        <a:t>Steps</a:t>
                      </a:r>
                    </a:p>
                  </a:txBody>
                  <a:tcPr/>
                </a:tc>
                <a:tc>
                  <a:txBody>
                    <a:bodyPr/>
                    <a:lstStyle/>
                    <a:p>
                      <a:endParaRPr lang="en-US"/>
                    </a:p>
                  </a:txBody>
                  <a:tcPr/>
                </a:tc>
                <a:tc>
                  <a:txBody>
                    <a:bodyPr/>
                    <a:lstStyle/>
                    <a:p>
                      <a:pPr algn="ctr"/>
                      <a:r>
                        <a:rPr lang="en-US" dirty="0"/>
                        <a:t>What to Say</a:t>
                      </a:r>
                    </a:p>
                  </a:txBody>
                  <a:tcPr/>
                </a:tc>
                <a:extLst>
                  <a:ext uri="{0D108BD9-81ED-4DB2-BD59-A6C34878D82A}">
                    <a16:rowId xmlns:a16="http://schemas.microsoft.com/office/drawing/2014/main" val="4222618188"/>
                  </a:ext>
                </a:extLst>
              </a:tr>
              <a:tr h="370840">
                <a:tc>
                  <a:txBody>
                    <a:bodyPr/>
                    <a:lstStyle/>
                    <a:p>
                      <a:r>
                        <a:rPr lang="en-US" dirty="0"/>
                        <a:t>1. The member rises and address the chairperson.</a:t>
                      </a:r>
                    </a:p>
                  </a:txBody>
                  <a:tcPr/>
                </a:tc>
                <a:tc>
                  <a:txBody>
                    <a:bodyPr/>
                    <a:lstStyle/>
                    <a:p>
                      <a:endParaRPr lang="en-US" dirty="0"/>
                    </a:p>
                  </a:txBody>
                  <a:tcPr/>
                </a:tc>
                <a:tc>
                  <a:txBody>
                    <a:bodyPr/>
                    <a:lstStyle/>
                    <a:p>
                      <a:pPr marL="0" indent="0">
                        <a:buNone/>
                      </a:pPr>
                      <a:r>
                        <a:rPr lang="en-US" dirty="0"/>
                        <a:t>“Madam Chair…”</a:t>
                      </a:r>
                    </a:p>
                  </a:txBody>
                  <a:tcPr/>
                </a:tc>
                <a:extLst>
                  <a:ext uri="{0D108BD9-81ED-4DB2-BD59-A6C34878D82A}">
                    <a16:rowId xmlns:a16="http://schemas.microsoft.com/office/drawing/2014/main" val="1365001800"/>
                  </a:ext>
                </a:extLst>
              </a:tr>
              <a:tr h="370840">
                <a:tc>
                  <a:txBody>
                    <a:bodyPr/>
                    <a:lstStyle/>
                    <a:p>
                      <a:r>
                        <a:rPr lang="en-US" dirty="0"/>
                        <a:t>2. The chairperson recognized the member.</a:t>
                      </a:r>
                    </a:p>
                  </a:txBody>
                  <a:tcPr/>
                </a:tc>
                <a:tc>
                  <a:txBody>
                    <a:bodyPr/>
                    <a:lstStyle/>
                    <a:p>
                      <a:endParaRPr lang="en-US"/>
                    </a:p>
                  </a:txBody>
                  <a:tcPr/>
                </a:tc>
                <a:tc>
                  <a:txBody>
                    <a:bodyPr/>
                    <a:lstStyle/>
                    <a:p>
                      <a:r>
                        <a:rPr lang="en-US" dirty="0"/>
                        <a:t>“The chair recognizes…”</a:t>
                      </a:r>
                    </a:p>
                  </a:txBody>
                  <a:tcPr/>
                </a:tc>
                <a:extLst>
                  <a:ext uri="{0D108BD9-81ED-4DB2-BD59-A6C34878D82A}">
                    <a16:rowId xmlns:a16="http://schemas.microsoft.com/office/drawing/2014/main" val="222922809"/>
                  </a:ext>
                </a:extLst>
              </a:tr>
              <a:tr h="370840">
                <a:tc>
                  <a:txBody>
                    <a:bodyPr/>
                    <a:lstStyle/>
                    <a:p>
                      <a:r>
                        <a:rPr lang="en-US" dirty="0"/>
                        <a:t>3. The member makes a motion.</a:t>
                      </a:r>
                    </a:p>
                  </a:txBody>
                  <a:tcPr/>
                </a:tc>
                <a:tc>
                  <a:txBody>
                    <a:bodyPr/>
                    <a:lstStyle/>
                    <a:p>
                      <a:endParaRPr lang="en-US"/>
                    </a:p>
                  </a:txBody>
                  <a:tcPr/>
                </a:tc>
                <a:tc>
                  <a:txBody>
                    <a:bodyPr/>
                    <a:lstStyle/>
                    <a:p>
                      <a:r>
                        <a:rPr lang="en-US" dirty="0"/>
                        <a:t>“I move to….”</a:t>
                      </a:r>
                    </a:p>
                  </a:txBody>
                  <a:tcPr/>
                </a:tc>
                <a:extLst>
                  <a:ext uri="{0D108BD9-81ED-4DB2-BD59-A6C34878D82A}">
                    <a16:rowId xmlns:a16="http://schemas.microsoft.com/office/drawing/2014/main" val="1020579797"/>
                  </a:ext>
                </a:extLst>
              </a:tr>
              <a:tr h="370840">
                <a:tc>
                  <a:txBody>
                    <a:bodyPr/>
                    <a:lstStyle/>
                    <a:p>
                      <a:r>
                        <a:rPr lang="en-US" dirty="0"/>
                        <a:t>4. Another member seconds the motion.</a:t>
                      </a:r>
                    </a:p>
                  </a:txBody>
                  <a:tcPr/>
                </a:tc>
                <a:tc>
                  <a:txBody>
                    <a:bodyPr/>
                    <a:lstStyle/>
                    <a:p>
                      <a:endParaRPr lang="en-US"/>
                    </a:p>
                  </a:txBody>
                  <a:tcPr/>
                </a:tc>
                <a:tc>
                  <a:txBody>
                    <a:bodyPr/>
                    <a:lstStyle/>
                    <a:p>
                      <a:r>
                        <a:rPr lang="en-US" dirty="0"/>
                        <a:t>“Second”</a:t>
                      </a:r>
                    </a:p>
                  </a:txBody>
                  <a:tcPr/>
                </a:tc>
                <a:extLst>
                  <a:ext uri="{0D108BD9-81ED-4DB2-BD59-A6C34878D82A}">
                    <a16:rowId xmlns:a16="http://schemas.microsoft.com/office/drawing/2014/main" val="2216455272"/>
                  </a:ext>
                </a:extLst>
              </a:tr>
              <a:tr h="370840">
                <a:tc>
                  <a:txBody>
                    <a:bodyPr/>
                    <a:lstStyle/>
                    <a:p>
                      <a:r>
                        <a:rPr lang="en-US" dirty="0"/>
                        <a:t>5. The chairperson states the motion.</a:t>
                      </a:r>
                    </a:p>
                  </a:txBody>
                  <a:tcPr/>
                </a:tc>
                <a:tc>
                  <a:txBody>
                    <a:bodyPr/>
                    <a:lstStyle/>
                    <a:p>
                      <a:endParaRPr lang="en-US" dirty="0"/>
                    </a:p>
                  </a:txBody>
                  <a:tcPr/>
                </a:tc>
                <a:tc>
                  <a:txBody>
                    <a:bodyPr/>
                    <a:lstStyle/>
                    <a:p>
                      <a:r>
                        <a:rPr lang="en-US" dirty="0"/>
                        <a:t>“It is moved and seconded to….”</a:t>
                      </a:r>
                    </a:p>
                  </a:txBody>
                  <a:tcPr/>
                </a:tc>
                <a:extLst>
                  <a:ext uri="{0D108BD9-81ED-4DB2-BD59-A6C34878D82A}">
                    <a16:rowId xmlns:a16="http://schemas.microsoft.com/office/drawing/2014/main" val="2388977567"/>
                  </a:ext>
                </a:extLst>
              </a:tr>
              <a:tr h="370840">
                <a:tc>
                  <a:txBody>
                    <a:bodyPr/>
                    <a:lstStyle/>
                    <a:p>
                      <a:r>
                        <a:rPr lang="en-US" dirty="0"/>
                        <a:t>6. The members debate the motion.</a:t>
                      </a:r>
                    </a:p>
                  </a:txBody>
                  <a:tcPr/>
                </a:tc>
                <a:tc>
                  <a:txBody>
                    <a:bodyPr/>
                    <a:lstStyle/>
                    <a:p>
                      <a:endParaRPr lang="en-US"/>
                    </a:p>
                  </a:txBody>
                  <a:tcPr/>
                </a:tc>
                <a:tc>
                  <a:txBody>
                    <a:bodyPr/>
                    <a:lstStyle/>
                    <a:p>
                      <a:r>
                        <a:rPr lang="en-US" dirty="0"/>
                        <a:t>“The chair recognizes the need to speak to the motion…”</a:t>
                      </a:r>
                    </a:p>
                  </a:txBody>
                  <a:tcPr/>
                </a:tc>
                <a:extLst>
                  <a:ext uri="{0D108BD9-81ED-4DB2-BD59-A6C34878D82A}">
                    <a16:rowId xmlns:a16="http://schemas.microsoft.com/office/drawing/2014/main" val="3637824902"/>
                  </a:ext>
                </a:extLst>
              </a:tr>
              <a:tr h="370840">
                <a:tc>
                  <a:txBody>
                    <a:bodyPr/>
                    <a:lstStyle/>
                    <a:p>
                      <a:r>
                        <a:rPr lang="en-US" dirty="0"/>
                        <a:t>7. The chairperson put the question to the members to vote.</a:t>
                      </a:r>
                    </a:p>
                  </a:txBody>
                  <a:tcPr/>
                </a:tc>
                <a:tc>
                  <a:txBody>
                    <a:bodyPr/>
                    <a:lstStyle/>
                    <a:p>
                      <a:endParaRPr lang="en-US"/>
                    </a:p>
                  </a:txBody>
                  <a:tcPr/>
                </a:tc>
                <a:tc>
                  <a:txBody>
                    <a:bodyPr/>
                    <a:lstStyle/>
                    <a:p>
                      <a:r>
                        <a:rPr lang="en-US" dirty="0"/>
                        <a:t>“All those in favor will say ‘aye’, those oppose will say ’no’.”</a:t>
                      </a:r>
                    </a:p>
                  </a:txBody>
                  <a:tcPr/>
                </a:tc>
                <a:extLst>
                  <a:ext uri="{0D108BD9-81ED-4DB2-BD59-A6C34878D82A}">
                    <a16:rowId xmlns:a16="http://schemas.microsoft.com/office/drawing/2014/main" val="3087821369"/>
                  </a:ext>
                </a:extLst>
              </a:tr>
              <a:tr h="370840">
                <a:tc>
                  <a:txBody>
                    <a:bodyPr/>
                    <a:lstStyle/>
                    <a:p>
                      <a:r>
                        <a:rPr lang="en-US" dirty="0"/>
                        <a:t>8. The chairperson announces the result.</a:t>
                      </a:r>
                    </a:p>
                  </a:txBody>
                  <a:tcPr/>
                </a:tc>
                <a:tc>
                  <a:txBody>
                    <a:bodyPr/>
                    <a:lstStyle/>
                    <a:p>
                      <a:endParaRPr lang="en-US"/>
                    </a:p>
                  </a:txBody>
                  <a:tcPr/>
                </a:tc>
                <a:tc>
                  <a:txBody>
                    <a:bodyPr/>
                    <a:lstStyle/>
                    <a:p>
                      <a:r>
                        <a:rPr lang="en-US" dirty="0"/>
                        <a:t>“The ‘ayes’ have it and the motions carries and (restate what happened)”</a:t>
                      </a:r>
                    </a:p>
                  </a:txBody>
                  <a:tcPr/>
                </a:tc>
                <a:extLst>
                  <a:ext uri="{0D108BD9-81ED-4DB2-BD59-A6C34878D82A}">
                    <a16:rowId xmlns:a16="http://schemas.microsoft.com/office/drawing/2014/main" val="3309941023"/>
                  </a:ext>
                </a:extLst>
              </a:tr>
            </a:tbl>
          </a:graphicData>
        </a:graphic>
      </p:graphicFrame>
    </p:spTree>
    <p:extLst>
      <p:ext uri="{BB962C8B-B14F-4D97-AF65-F5344CB8AC3E}">
        <p14:creationId xmlns:p14="http://schemas.microsoft.com/office/powerpoint/2010/main" val="4008739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371094" y="1161288"/>
            <a:ext cx="3438144" cy="1124712"/>
          </a:xfrm>
        </p:spPr>
        <p:txBody>
          <a:bodyPr vert="horz" lIns="91440" tIns="45720" rIns="91440" bIns="45720" rtlCol="0" anchor="b">
            <a:normAutofit/>
          </a:bodyPr>
          <a:lstStyle/>
          <a:p>
            <a:r>
              <a:rPr lang="en-US" sz="2800" dirty="0"/>
              <a:t>Main Motions</a:t>
            </a:r>
          </a:p>
        </p:txBody>
      </p:sp>
      <p:sp>
        <p:nvSpPr>
          <p:cNvPr id="5" name="TextBox 4">
            <a:extLst>
              <a:ext uri="{FF2B5EF4-FFF2-40B4-BE49-F238E27FC236}">
                <a16:creationId xmlns:a16="http://schemas.microsoft.com/office/drawing/2014/main" id="{5AA3CAA2-F549-4B2A-A883-29A278894142}"/>
              </a:ext>
            </a:extLst>
          </p:cNvPr>
          <p:cNvSpPr txBox="1"/>
          <p:nvPr/>
        </p:nvSpPr>
        <p:spPr>
          <a:xfrm>
            <a:off x="4237480" y="678730"/>
            <a:ext cx="7387592" cy="5547673"/>
          </a:xfrm>
          <a:prstGeom prst="rect">
            <a:avLst/>
          </a:prstGeom>
        </p:spPr>
        <p:txBody>
          <a:bodyPr vert="horz" lIns="91440" tIns="45720" rIns="91440" bIns="45720" rtlCol="0" anchor="t">
            <a:normAutofit/>
          </a:bodyPr>
          <a:lstStyle/>
          <a:p>
            <a:pPr marL="285750" indent="-228600" fontAlgn="base">
              <a:spcAft>
                <a:spcPts val="600"/>
              </a:spcAft>
              <a:buFont typeface="Arial" panose="020B0604020202020204" pitchFamily="34" charset="0"/>
              <a:buChar char="•"/>
            </a:pPr>
            <a:r>
              <a:rPr lang="en-US" i="0" dirty="0">
                <a:effectLst/>
              </a:rPr>
              <a:t>A member makes a motion.</a:t>
            </a:r>
          </a:p>
          <a:p>
            <a:pPr marL="285750" indent="-228600" fontAlgn="base">
              <a:spcAft>
                <a:spcPts val="600"/>
              </a:spcAft>
              <a:buFont typeface="Arial" panose="020B0604020202020204" pitchFamily="34" charset="0"/>
              <a:buChar char="•"/>
            </a:pPr>
            <a:r>
              <a:rPr lang="en-US" i="0" dirty="0">
                <a:effectLst/>
              </a:rPr>
              <a:t>Another member seconds the motion, unless recommended action comes from a Committee or Section (RONR 4:11)</a:t>
            </a:r>
          </a:p>
          <a:p>
            <a:pPr marL="285750" indent="-228600" fontAlgn="base">
              <a:spcAft>
                <a:spcPts val="600"/>
              </a:spcAft>
              <a:buFont typeface="Arial" panose="020B0604020202020204" pitchFamily="34" charset="0"/>
              <a:buChar char="•"/>
            </a:pPr>
            <a:r>
              <a:rPr lang="en-US" i="0" dirty="0">
                <a:effectLst/>
              </a:rPr>
              <a:t>The chair states the question on the motion and calls for discussion among the House. The members debate the motion, unless no member claims the floor for that purpose.</a:t>
            </a:r>
          </a:p>
          <a:p>
            <a:pPr marL="285750" indent="-228600" fontAlgn="base">
              <a:spcAft>
                <a:spcPts val="600"/>
              </a:spcAft>
              <a:buFont typeface="Arial" panose="020B0604020202020204" pitchFamily="34" charset="0"/>
              <a:buChar char="•"/>
            </a:pPr>
            <a:r>
              <a:rPr lang="en-US" i="0" dirty="0">
                <a:effectLst/>
              </a:rPr>
              <a:t>The chair puts the question to a vote, by stating the question before the House.</a:t>
            </a:r>
          </a:p>
          <a:p>
            <a:pPr marL="285750" indent="-228600" fontAlgn="base">
              <a:spcAft>
                <a:spcPts val="600"/>
              </a:spcAft>
              <a:buFont typeface="Arial" panose="020B0604020202020204" pitchFamily="34" charset="0"/>
              <a:buChar char="•"/>
            </a:pPr>
            <a:r>
              <a:rPr lang="en-US" i="0" dirty="0">
                <a:effectLst/>
              </a:rPr>
              <a:t>The chair takes the vote:  "All in favor of the motion, say aye.“ "Those opposed, say no."</a:t>
            </a:r>
          </a:p>
          <a:p>
            <a:pPr marL="285750" indent="-228600" fontAlgn="base">
              <a:spcAft>
                <a:spcPts val="600"/>
              </a:spcAft>
              <a:buFont typeface="Arial" panose="020B0604020202020204" pitchFamily="34" charset="0"/>
              <a:buChar char="•"/>
            </a:pPr>
            <a:r>
              <a:rPr lang="en-US" i="0" dirty="0">
                <a:effectLst/>
              </a:rPr>
              <a:t>The chair announces the result of a vote. A complete announcement includes:</a:t>
            </a:r>
          </a:p>
          <a:p>
            <a:pPr marL="742950" lvl="1" indent="-228600" fontAlgn="base">
              <a:spcAft>
                <a:spcPts val="600"/>
              </a:spcAft>
              <a:buFont typeface="Arial" panose="020B0604020202020204" pitchFamily="34" charset="0"/>
              <a:buChar char="•"/>
            </a:pPr>
            <a:r>
              <a:rPr lang="en-US" i="0" dirty="0">
                <a:effectLst/>
              </a:rPr>
              <a:t>Report on the vote itself, stating which side prevailed (and giving the count if a count is taken).</a:t>
            </a:r>
          </a:p>
          <a:p>
            <a:pPr marL="742950" lvl="1" indent="-228600" fontAlgn="base">
              <a:spcAft>
                <a:spcPts val="600"/>
              </a:spcAft>
              <a:buFont typeface="Arial" panose="020B0604020202020204" pitchFamily="34" charset="0"/>
              <a:buChar char="•"/>
            </a:pPr>
            <a:r>
              <a:rPr lang="en-US" i="0" dirty="0">
                <a:effectLst/>
              </a:rPr>
              <a:t>Declaration that the motion is adopted or defeated.</a:t>
            </a:r>
          </a:p>
          <a:p>
            <a:pPr marL="742950" lvl="1" indent="-228600" fontAlgn="base">
              <a:spcAft>
                <a:spcPts val="600"/>
              </a:spcAft>
              <a:buFont typeface="Arial" panose="020B0604020202020204" pitchFamily="34" charset="0"/>
              <a:buChar char="•"/>
            </a:pPr>
            <a:r>
              <a:rPr lang="en-US" i="0" dirty="0">
                <a:effectLst/>
              </a:rPr>
              <a:t>Statement indicating the effect of the vote or ordering its execution.</a:t>
            </a:r>
          </a:p>
        </p:txBody>
      </p:sp>
    </p:spTree>
    <p:extLst>
      <p:ext uri="{BB962C8B-B14F-4D97-AF65-F5344CB8AC3E}">
        <p14:creationId xmlns:p14="http://schemas.microsoft.com/office/powerpoint/2010/main" val="2669260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128531" y="1161288"/>
            <a:ext cx="3680707" cy="1124712"/>
          </a:xfrm>
        </p:spPr>
        <p:txBody>
          <a:bodyPr vert="horz" lIns="91440" tIns="45720" rIns="91440" bIns="45720" rtlCol="0" anchor="b">
            <a:normAutofit/>
          </a:bodyPr>
          <a:lstStyle/>
          <a:p>
            <a:r>
              <a:rPr lang="en-US" sz="2800" dirty="0"/>
              <a:t>Subsidiary Motions</a:t>
            </a:r>
          </a:p>
        </p:txBody>
      </p:sp>
      <p:sp>
        <p:nvSpPr>
          <p:cNvPr id="5" name="TextBox 4">
            <a:extLst>
              <a:ext uri="{FF2B5EF4-FFF2-40B4-BE49-F238E27FC236}">
                <a16:creationId xmlns:a16="http://schemas.microsoft.com/office/drawing/2014/main" id="{5AA3CAA2-F549-4B2A-A883-29A278894142}"/>
              </a:ext>
            </a:extLst>
          </p:cNvPr>
          <p:cNvSpPr txBox="1"/>
          <p:nvPr/>
        </p:nvSpPr>
        <p:spPr>
          <a:xfrm>
            <a:off x="3978506" y="338328"/>
            <a:ext cx="8084963" cy="6071616"/>
          </a:xfrm>
          <a:prstGeom prst="rect">
            <a:avLst/>
          </a:prstGeom>
        </p:spPr>
        <p:txBody>
          <a:bodyPr vert="horz" lIns="91440" tIns="45720" rIns="91440" bIns="45720" rtlCol="0" anchor="t">
            <a:noAutofit/>
          </a:bodyPr>
          <a:lstStyle/>
          <a:p>
            <a:pPr marL="285750" indent="-228600" fontAlgn="base">
              <a:spcAft>
                <a:spcPts val="600"/>
              </a:spcAft>
              <a:buFont typeface="Arial" panose="020B0604020202020204" pitchFamily="34" charset="0"/>
              <a:buChar char="•"/>
            </a:pPr>
            <a:r>
              <a:rPr lang="en-US" b="1" i="0" dirty="0">
                <a:effectLst/>
              </a:rPr>
              <a:t>Tabling - </a:t>
            </a:r>
            <a:r>
              <a:rPr lang="en-US" i="0" dirty="0">
                <a:effectLst/>
              </a:rPr>
              <a:t>Used to postpone discussion until the group decides by majority vote to resume discussion. By adopting the motion to "lay on the table", a majority has the power to halt consideration of the question immediately without debate. Requires a second, non-debatable, not amendable.</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Previous question or close debate - </a:t>
            </a:r>
            <a:r>
              <a:rPr lang="en-US" i="0" dirty="0">
                <a:effectLst/>
              </a:rPr>
              <a:t>Used to bring the body to an immediate vote. It closes debate and stops further amendment. The majority decides when enough discussion has occurred, not the chair. The formal motion is to "call for the question" or "call for the previous question," or simply, "I move to close debate." The motion requires a second, is not debatable and requires a two-thirds majority.</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Limit/extend debate - </a:t>
            </a:r>
            <a:r>
              <a:rPr lang="en-US" i="0" dirty="0">
                <a:effectLst/>
              </a:rPr>
              <a:t>May be desired if the group has adopted a rule limiting the amount of time that will be spent on a topic, or if the group desires to impose a time limitation.</a:t>
            </a:r>
          </a:p>
          <a:p>
            <a:pPr marL="285750" indent="-228600" fontAlgn="base">
              <a:spcAft>
                <a:spcPts val="600"/>
              </a:spcAft>
              <a:buFont typeface="Arial" panose="020B0604020202020204" pitchFamily="34" charset="0"/>
              <a:buChar char="•"/>
            </a:pPr>
            <a:endParaRPr lang="en-US" dirty="0"/>
          </a:p>
          <a:p>
            <a:pPr marL="285750" indent="-228600" fontAlgn="base">
              <a:spcAft>
                <a:spcPts val="600"/>
              </a:spcAft>
              <a:buFont typeface="Arial" panose="020B0604020202020204" pitchFamily="34" charset="0"/>
              <a:buChar char="•"/>
            </a:pPr>
            <a:r>
              <a:rPr lang="en-US" b="1" i="0" dirty="0">
                <a:effectLst/>
              </a:rPr>
              <a:t>Postpone to a definite time - </a:t>
            </a:r>
            <a:r>
              <a:rPr lang="en-US" i="0" dirty="0">
                <a:effectLst/>
              </a:rPr>
              <a:t>Like tabling, except that the motion directs that the matter will be taken up again at some specific date and time.</a:t>
            </a:r>
          </a:p>
          <a:p>
            <a:pPr marL="285750" indent="-228600" fontAlgn="base">
              <a:spcAft>
                <a:spcPts val="600"/>
              </a:spcAft>
              <a:buFont typeface="Arial" panose="020B0604020202020204" pitchFamily="34" charset="0"/>
              <a:buChar char="•"/>
            </a:pPr>
            <a:endParaRPr lang="en-US" i="0" dirty="0">
              <a:effectLst/>
            </a:endParaRPr>
          </a:p>
        </p:txBody>
      </p:sp>
      <p:sp>
        <p:nvSpPr>
          <p:cNvPr id="3" name="TextBox 2">
            <a:extLst>
              <a:ext uri="{FF2B5EF4-FFF2-40B4-BE49-F238E27FC236}">
                <a16:creationId xmlns:a16="http://schemas.microsoft.com/office/drawing/2014/main" id="{EF18BD30-99CF-4052-B981-5B457614A22B}"/>
              </a:ext>
            </a:extLst>
          </p:cNvPr>
          <p:cNvSpPr txBox="1"/>
          <p:nvPr/>
        </p:nvSpPr>
        <p:spPr>
          <a:xfrm>
            <a:off x="128531" y="2396117"/>
            <a:ext cx="3438144" cy="1200329"/>
          </a:xfrm>
          <a:prstGeom prst="rect">
            <a:avLst/>
          </a:prstGeom>
          <a:noFill/>
        </p:spPr>
        <p:txBody>
          <a:bodyPr wrap="square" rtlCol="0">
            <a:spAutoFit/>
          </a:bodyPr>
          <a:lstStyle/>
          <a:p>
            <a:r>
              <a:rPr lang="en-US" dirty="0"/>
              <a:t>Many of these motions involve procedural steps relating to a main motion already begin considered. (RONR 3:23)</a:t>
            </a:r>
          </a:p>
        </p:txBody>
      </p:sp>
    </p:spTree>
    <p:extLst>
      <p:ext uri="{BB962C8B-B14F-4D97-AF65-F5344CB8AC3E}">
        <p14:creationId xmlns:p14="http://schemas.microsoft.com/office/powerpoint/2010/main" val="909422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128531" y="1161288"/>
            <a:ext cx="3680707" cy="1124712"/>
          </a:xfrm>
        </p:spPr>
        <p:txBody>
          <a:bodyPr vert="horz" lIns="91440" tIns="45720" rIns="91440" bIns="45720" rtlCol="0" anchor="b">
            <a:normAutofit/>
          </a:bodyPr>
          <a:lstStyle/>
          <a:p>
            <a:r>
              <a:rPr lang="en-US" sz="2800" dirty="0"/>
              <a:t>Subsidiary Motions</a:t>
            </a:r>
          </a:p>
        </p:txBody>
      </p:sp>
      <p:sp>
        <p:nvSpPr>
          <p:cNvPr id="5" name="TextBox 4">
            <a:extLst>
              <a:ext uri="{FF2B5EF4-FFF2-40B4-BE49-F238E27FC236}">
                <a16:creationId xmlns:a16="http://schemas.microsoft.com/office/drawing/2014/main" id="{5AA3CAA2-F549-4B2A-A883-29A278894142}"/>
              </a:ext>
            </a:extLst>
          </p:cNvPr>
          <p:cNvSpPr txBox="1"/>
          <p:nvPr/>
        </p:nvSpPr>
        <p:spPr>
          <a:xfrm>
            <a:off x="3978506" y="356616"/>
            <a:ext cx="8084963" cy="6053328"/>
          </a:xfrm>
          <a:prstGeom prst="rect">
            <a:avLst/>
          </a:prstGeom>
        </p:spPr>
        <p:txBody>
          <a:bodyPr vert="horz" lIns="91440" tIns="45720" rIns="91440" bIns="45720" rtlCol="0" anchor="t">
            <a:noAutofit/>
          </a:bodyPr>
          <a:lstStyle/>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Refer to committee - </a:t>
            </a:r>
            <a:r>
              <a:rPr lang="en-US" i="0" dirty="0">
                <a:effectLst/>
              </a:rPr>
              <a:t>Directs that some other body will study the matter and report back.</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Amendment - </a:t>
            </a:r>
            <a:r>
              <a:rPr lang="en-US" i="0" dirty="0">
                <a:effectLst/>
              </a:rPr>
              <a:t>Used to "fine tune" a motion to make it more acceptable to the group. The amendment must be related to the main motion's intent and cannot be phrased in a way that would defeat the main motion. Two amendments may be on the floor at one time: the first amendment modifies the main motion, and the second amendment must relate to the first amendment. When an amendment is on the floor, only the amendment may be debated. The amendments are voted on in the reverse order in which they were made, as each amendment changes to some degree the intent of the main motion. As each amendment is voted on, an additional primary or secondary amendment may be introduced. Requires a second, debatable, majority vote.</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Postpone indefinitely - </a:t>
            </a:r>
            <a:r>
              <a:rPr lang="en-US" i="0" dirty="0">
                <a:effectLst/>
              </a:rPr>
              <a:t>This motion effectively kills a motion, because, if adopted, a two-thirds vote is subsequently required to take the matter up again.</a:t>
            </a:r>
          </a:p>
        </p:txBody>
      </p:sp>
      <p:sp>
        <p:nvSpPr>
          <p:cNvPr id="3" name="TextBox 2">
            <a:extLst>
              <a:ext uri="{FF2B5EF4-FFF2-40B4-BE49-F238E27FC236}">
                <a16:creationId xmlns:a16="http://schemas.microsoft.com/office/drawing/2014/main" id="{EF18BD30-99CF-4052-B981-5B457614A22B}"/>
              </a:ext>
            </a:extLst>
          </p:cNvPr>
          <p:cNvSpPr txBox="1"/>
          <p:nvPr/>
        </p:nvSpPr>
        <p:spPr>
          <a:xfrm>
            <a:off x="128531" y="2396117"/>
            <a:ext cx="3438144" cy="1200329"/>
          </a:xfrm>
          <a:prstGeom prst="rect">
            <a:avLst/>
          </a:prstGeom>
          <a:noFill/>
        </p:spPr>
        <p:txBody>
          <a:bodyPr wrap="square" rtlCol="0">
            <a:spAutoFit/>
          </a:bodyPr>
          <a:lstStyle/>
          <a:p>
            <a:r>
              <a:rPr lang="en-US" dirty="0"/>
              <a:t>Many of these motions involve procedural steps relating to a main motion already begin considered. (RONR 3:23)</a:t>
            </a:r>
          </a:p>
        </p:txBody>
      </p:sp>
    </p:spTree>
    <p:extLst>
      <p:ext uri="{BB962C8B-B14F-4D97-AF65-F5344CB8AC3E}">
        <p14:creationId xmlns:p14="http://schemas.microsoft.com/office/powerpoint/2010/main" val="54745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85344" y="1168295"/>
            <a:ext cx="3438144" cy="1124712"/>
          </a:xfrm>
        </p:spPr>
        <p:txBody>
          <a:bodyPr vert="horz" lIns="91440" tIns="45720" rIns="91440" bIns="45720" rtlCol="0" anchor="b">
            <a:normAutofit/>
          </a:bodyPr>
          <a:lstStyle/>
          <a:p>
            <a:r>
              <a:rPr lang="en-US" sz="2800" dirty="0"/>
              <a:t>Incidental Motions</a:t>
            </a:r>
          </a:p>
        </p:txBody>
      </p:sp>
      <p:sp>
        <p:nvSpPr>
          <p:cNvPr id="5" name="TextBox 4">
            <a:extLst>
              <a:ext uri="{FF2B5EF4-FFF2-40B4-BE49-F238E27FC236}">
                <a16:creationId xmlns:a16="http://schemas.microsoft.com/office/drawing/2014/main" id="{5AA3CAA2-F549-4B2A-A883-29A278894142}"/>
              </a:ext>
            </a:extLst>
          </p:cNvPr>
          <p:cNvSpPr txBox="1"/>
          <p:nvPr/>
        </p:nvSpPr>
        <p:spPr>
          <a:xfrm>
            <a:off x="3978507" y="237744"/>
            <a:ext cx="8084963" cy="6382512"/>
          </a:xfrm>
          <a:prstGeom prst="rect">
            <a:avLst/>
          </a:prstGeom>
        </p:spPr>
        <p:txBody>
          <a:bodyPr vert="horz" lIns="91440" tIns="45720" rIns="91440" bIns="45720" rtlCol="0" anchor="t">
            <a:noAutofit/>
          </a:bodyPr>
          <a:lstStyle/>
          <a:p>
            <a:pPr marL="285750" indent="-228600" fontAlgn="base">
              <a:spcAft>
                <a:spcPts val="600"/>
              </a:spcAft>
              <a:buFont typeface="Arial" panose="020B0604020202020204" pitchFamily="34" charset="0"/>
              <a:buChar char="•"/>
            </a:pPr>
            <a:r>
              <a:rPr lang="en-US" b="1" i="0" dirty="0">
                <a:effectLst/>
              </a:rPr>
              <a:t>Point of order - </a:t>
            </a:r>
            <a:r>
              <a:rPr lang="en-US" i="0" dirty="0">
                <a:effectLst/>
              </a:rPr>
              <a:t>To bring to the group's attention to whether a rule is</a:t>
            </a:r>
            <a:r>
              <a:rPr lang="en-US" dirty="0"/>
              <a:t> </a:t>
            </a:r>
            <a:r>
              <a:rPr lang="en-US" i="0" dirty="0">
                <a:effectLst/>
              </a:rPr>
              <a:t>being violated. One does not need to be recognized prior to making a point of order. While not a motion, it requires the chair to make a ruling as to whether immediate consideration is proper.</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Appeal from the decision of the chair - </a:t>
            </a:r>
            <a:r>
              <a:rPr lang="en-US" i="0" dirty="0">
                <a:effectLst/>
              </a:rPr>
              <a:t>The House can overrule the chair on any decision. While the motion must be seconded, it cannot be amended. When this motion is moved and seconded, the chair immediately states the question, "Shall the decision of the chair stand as the judgment of the House?" If there is a tie vote, the chair's decision is upheld. The motion is not debatable when it applies to a matter of improper use of authority or when it is made while there is a pending motion to close debate. However, the motion can be debated at other times. Each person may speak once, and the chair may also state the basis for the decision.</a:t>
            </a:r>
          </a:p>
          <a:p>
            <a:pPr marL="285750" indent="-228600" fontAlgn="base">
              <a:spcAft>
                <a:spcPts val="600"/>
              </a:spcAft>
              <a:buFont typeface="Arial" panose="020B0604020202020204" pitchFamily="34" charset="0"/>
              <a:buChar char="•"/>
            </a:pPr>
            <a:endParaRPr lang="en-US" b="1" i="0" dirty="0">
              <a:effectLst/>
            </a:endParaRPr>
          </a:p>
          <a:p>
            <a:pPr marL="285750" indent="-228600" fontAlgn="base">
              <a:spcAft>
                <a:spcPts val="600"/>
              </a:spcAft>
              <a:buFont typeface="Arial" panose="020B0604020202020204" pitchFamily="34" charset="0"/>
              <a:buChar char="•"/>
            </a:pPr>
            <a:r>
              <a:rPr lang="en-US" b="1" i="0" dirty="0">
                <a:effectLst/>
              </a:rPr>
              <a:t>Parliamentary inquiry - </a:t>
            </a:r>
            <a:r>
              <a:rPr lang="en-US" i="0" dirty="0">
                <a:effectLst/>
              </a:rPr>
              <a:t>Not a motion, but a question as to whether an action would be in order.</a:t>
            </a:r>
          </a:p>
          <a:p>
            <a:pPr marL="285750" indent="-228600" fontAlgn="base">
              <a:spcAft>
                <a:spcPts val="600"/>
              </a:spcAft>
              <a:buFont typeface="Arial" panose="020B0604020202020204" pitchFamily="34" charset="0"/>
              <a:buChar char="•"/>
            </a:pPr>
            <a:endParaRPr lang="en-US" b="1" dirty="0"/>
          </a:p>
          <a:p>
            <a:pPr marL="285750" indent="-228600" fontAlgn="base">
              <a:spcAft>
                <a:spcPts val="600"/>
              </a:spcAft>
              <a:buFont typeface="Arial" panose="020B0604020202020204" pitchFamily="34" charset="0"/>
              <a:buChar char="•"/>
            </a:pPr>
            <a:r>
              <a:rPr lang="en-US" b="1" i="0" dirty="0">
                <a:effectLst/>
              </a:rPr>
              <a:t>Point of information - </a:t>
            </a:r>
            <a:r>
              <a:rPr lang="en-US" i="0" dirty="0">
                <a:effectLst/>
              </a:rPr>
              <a:t>A person may rise to offer or obtain information that is considered necessary for the group. This provision is not used to offer debate.</a:t>
            </a:r>
          </a:p>
        </p:txBody>
      </p:sp>
      <p:sp>
        <p:nvSpPr>
          <p:cNvPr id="3" name="TextBox 2">
            <a:extLst>
              <a:ext uri="{FF2B5EF4-FFF2-40B4-BE49-F238E27FC236}">
                <a16:creationId xmlns:a16="http://schemas.microsoft.com/office/drawing/2014/main" id="{EF18BD30-99CF-4052-B981-5B457614A22B}"/>
              </a:ext>
            </a:extLst>
          </p:cNvPr>
          <p:cNvSpPr txBox="1"/>
          <p:nvPr/>
        </p:nvSpPr>
        <p:spPr>
          <a:xfrm>
            <a:off x="128530" y="2396117"/>
            <a:ext cx="3438144" cy="1754326"/>
          </a:xfrm>
          <a:prstGeom prst="rect">
            <a:avLst/>
          </a:prstGeom>
          <a:noFill/>
        </p:spPr>
        <p:txBody>
          <a:bodyPr wrap="square" rtlCol="0">
            <a:spAutoFit/>
          </a:bodyPr>
          <a:lstStyle/>
          <a:p>
            <a:r>
              <a:rPr lang="en-US" dirty="0"/>
              <a:t>Most of these are undebatable and arise in such a way that they must be decided immediately, before business can proceed. (RONR 6:16)</a:t>
            </a:r>
          </a:p>
        </p:txBody>
      </p:sp>
    </p:spTree>
    <p:extLst>
      <p:ext uri="{BB962C8B-B14F-4D97-AF65-F5344CB8AC3E}">
        <p14:creationId xmlns:p14="http://schemas.microsoft.com/office/powerpoint/2010/main" val="3201137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70000"/>
          </a:blip>
          <a:srcRect r="15627" b="-1"/>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85344" y="1186583"/>
            <a:ext cx="3438144" cy="1124712"/>
          </a:xfrm>
        </p:spPr>
        <p:txBody>
          <a:bodyPr vert="horz" lIns="91440" tIns="45720" rIns="91440" bIns="45720" rtlCol="0" anchor="b">
            <a:normAutofit/>
          </a:bodyPr>
          <a:lstStyle/>
          <a:p>
            <a:r>
              <a:rPr lang="en-US" sz="2800" dirty="0"/>
              <a:t>Incidental Motions</a:t>
            </a:r>
          </a:p>
        </p:txBody>
      </p:sp>
      <p:sp>
        <p:nvSpPr>
          <p:cNvPr id="5" name="TextBox 4">
            <a:extLst>
              <a:ext uri="{FF2B5EF4-FFF2-40B4-BE49-F238E27FC236}">
                <a16:creationId xmlns:a16="http://schemas.microsoft.com/office/drawing/2014/main" id="{5AA3CAA2-F549-4B2A-A883-29A278894142}"/>
              </a:ext>
            </a:extLst>
          </p:cNvPr>
          <p:cNvSpPr txBox="1"/>
          <p:nvPr/>
        </p:nvSpPr>
        <p:spPr>
          <a:xfrm>
            <a:off x="3978507" y="237744"/>
            <a:ext cx="8084963" cy="6382512"/>
          </a:xfrm>
          <a:prstGeom prst="rect">
            <a:avLst/>
          </a:prstGeom>
        </p:spPr>
        <p:txBody>
          <a:bodyPr vert="horz" lIns="91440" tIns="45720" rIns="91440" bIns="45720" rtlCol="0" anchor="t">
            <a:noAutofit/>
          </a:bodyPr>
          <a:lstStyle/>
          <a:p>
            <a:pPr marL="285750" indent="-228600" fontAlgn="base">
              <a:spcAft>
                <a:spcPts val="600"/>
              </a:spcAft>
              <a:buFont typeface="Arial" panose="020B0604020202020204" pitchFamily="34" charset="0"/>
              <a:buChar char="•"/>
            </a:pPr>
            <a:r>
              <a:rPr lang="en-US" sz="1800" b="1" i="0" dirty="0">
                <a:effectLst/>
              </a:rPr>
              <a:t>Division of assembly - </a:t>
            </a:r>
            <a:r>
              <a:rPr lang="en-US" sz="1800" i="0" dirty="0">
                <a:effectLst/>
              </a:rPr>
              <a:t>To require a more precise method of counting votes than by a voice vote, such as having persons raise hands, or stand. No second, not debatable, and no vote required.</a:t>
            </a:r>
          </a:p>
          <a:p>
            <a:pPr marL="285750" indent="-228600" fontAlgn="base">
              <a:spcAft>
                <a:spcPts val="600"/>
              </a:spcAft>
              <a:buFont typeface="Arial" panose="020B0604020202020204" pitchFamily="34" charset="0"/>
              <a:buChar char="•"/>
            </a:pPr>
            <a:endParaRPr lang="en-US" sz="1800" b="1" i="0" dirty="0">
              <a:effectLst/>
            </a:endParaRPr>
          </a:p>
          <a:p>
            <a:pPr marL="285750" indent="-228600" fontAlgn="base">
              <a:spcAft>
                <a:spcPts val="600"/>
              </a:spcAft>
              <a:buFont typeface="Arial" panose="020B0604020202020204" pitchFamily="34" charset="0"/>
              <a:buChar char="•"/>
            </a:pPr>
            <a:r>
              <a:rPr lang="en-US" sz="1800" b="1" i="0" dirty="0">
                <a:effectLst/>
              </a:rPr>
              <a:t>Request to withdraw a motion - </a:t>
            </a:r>
            <a:r>
              <a:rPr lang="en-US" sz="1800" i="0" dirty="0">
                <a:effectLst/>
              </a:rPr>
              <a:t>A motion cannot be withdrawn by its mover. This request requires majority approval.</a:t>
            </a:r>
          </a:p>
          <a:p>
            <a:pPr marL="285750" indent="-228600" fontAlgn="base">
              <a:spcAft>
                <a:spcPts val="600"/>
              </a:spcAft>
              <a:buFont typeface="Arial" panose="020B0604020202020204" pitchFamily="34" charset="0"/>
              <a:buChar char="•"/>
            </a:pPr>
            <a:endParaRPr lang="en-US" sz="1800" b="1" i="0" dirty="0">
              <a:effectLst/>
            </a:endParaRPr>
          </a:p>
          <a:p>
            <a:pPr marL="285750" indent="-228600" fontAlgn="base">
              <a:spcAft>
                <a:spcPts val="600"/>
              </a:spcAft>
              <a:buFont typeface="Arial" panose="020B0604020202020204" pitchFamily="34" charset="0"/>
              <a:buChar char="•"/>
            </a:pPr>
            <a:r>
              <a:rPr lang="en-US" sz="1800" b="1" i="0" dirty="0">
                <a:effectLst/>
              </a:rPr>
              <a:t>Suspension of the rules - </a:t>
            </a:r>
            <a:r>
              <a:rPr lang="en-US" sz="1800" i="0" dirty="0">
                <a:effectLst/>
              </a:rPr>
              <a:t>When matters are to be taken out of order, or a particular task can be better handled without formal rules in place, this motion can be approved by a two-thirds vote of the group. However, until the rules are restored, only discussion can occur; no decisions can be made. Second required, not debatable, and not amendable.</a:t>
            </a:r>
          </a:p>
          <a:p>
            <a:pPr marL="285750" indent="-228600" fontAlgn="base">
              <a:spcAft>
                <a:spcPts val="600"/>
              </a:spcAft>
              <a:buFont typeface="Arial" panose="020B0604020202020204" pitchFamily="34" charset="0"/>
              <a:buChar char="•"/>
            </a:pPr>
            <a:endParaRPr lang="en-US" sz="1800" b="1" i="0" dirty="0">
              <a:effectLst/>
            </a:endParaRPr>
          </a:p>
          <a:p>
            <a:pPr marL="285750" indent="-228600" fontAlgn="base">
              <a:spcAft>
                <a:spcPts val="600"/>
              </a:spcAft>
              <a:buFont typeface="Arial" panose="020B0604020202020204" pitchFamily="34" charset="0"/>
              <a:buChar char="•"/>
            </a:pPr>
            <a:r>
              <a:rPr lang="en-US" sz="1800" b="1" i="0" dirty="0">
                <a:effectLst/>
              </a:rPr>
              <a:t>Object to consideration of a question - </a:t>
            </a:r>
            <a:r>
              <a:rPr lang="en-US" sz="1800" i="0" dirty="0">
                <a:effectLst/>
              </a:rPr>
              <a:t>When a motion is so outrageous, intended to distract the </a:t>
            </a:r>
            <a:r>
              <a:rPr lang="en-US" dirty="0"/>
              <a:t>H</a:t>
            </a:r>
            <a:r>
              <a:rPr lang="en-US" sz="1800" i="0" dirty="0">
                <a:effectLst/>
              </a:rPr>
              <a:t>ouse from resolving legitimate business. The motion can be objected to and ruled out of order without debate. However, if the chair does not rule the motion out of order, a two-thirds vote of </a:t>
            </a:r>
            <a:r>
              <a:rPr lang="en-US" sz="1800" i="0">
                <a:effectLst/>
              </a:rPr>
              <a:t>the House </a:t>
            </a:r>
            <a:r>
              <a:rPr lang="en-US" sz="1800" i="0" dirty="0">
                <a:effectLst/>
              </a:rPr>
              <a:t>can block further consideration.</a:t>
            </a:r>
          </a:p>
        </p:txBody>
      </p:sp>
      <p:sp>
        <p:nvSpPr>
          <p:cNvPr id="3" name="TextBox 2">
            <a:extLst>
              <a:ext uri="{FF2B5EF4-FFF2-40B4-BE49-F238E27FC236}">
                <a16:creationId xmlns:a16="http://schemas.microsoft.com/office/drawing/2014/main" id="{EF18BD30-99CF-4052-B981-5B457614A22B}"/>
              </a:ext>
            </a:extLst>
          </p:cNvPr>
          <p:cNvSpPr txBox="1"/>
          <p:nvPr/>
        </p:nvSpPr>
        <p:spPr>
          <a:xfrm>
            <a:off x="128530" y="2396117"/>
            <a:ext cx="3438144" cy="1754326"/>
          </a:xfrm>
          <a:prstGeom prst="rect">
            <a:avLst/>
          </a:prstGeom>
          <a:noFill/>
        </p:spPr>
        <p:txBody>
          <a:bodyPr wrap="square" rtlCol="0">
            <a:spAutoFit/>
          </a:bodyPr>
          <a:lstStyle/>
          <a:p>
            <a:r>
              <a:rPr lang="en-US" dirty="0"/>
              <a:t>Most of these are undebatable and arise in such a way that they must be decided immediately, before business can proceed. (RONR 6:16)</a:t>
            </a:r>
          </a:p>
        </p:txBody>
      </p:sp>
    </p:spTree>
    <p:extLst>
      <p:ext uri="{BB962C8B-B14F-4D97-AF65-F5344CB8AC3E}">
        <p14:creationId xmlns:p14="http://schemas.microsoft.com/office/powerpoint/2010/main" val="2388299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8"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40000"/>
          </a:blip>
          <a:srcRect t="6611" b="9119"/>
          <a:stretch/>
        </p:blipFill>
        <p:spPr>
          <a:xfrm>
            <a:off x="20" y="10"/>
            <a:ext cx="12191979"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841249" y="941832"/>
            <a:ext cx="10506456" cy="2057400"/>
          </a:xfrm>
        </p:spPr>
        <p:txBody>
          <a:bodyPr vert="horz" lIns="91440" tIns="45720" rIns="91440" bIns="45720" rtlCol="0" anchor="b">
            <a:normAutofit/>
          </a:bodyPr>
          <a:lstStyle/>
          <a:p>
            <a:r>
              <a:rPr lang="en-US" sz="5000" dirty="0"/>
              <a:t>Purpose</a:t>
            </a:r>
          </a:p>
        </p:txBody>
      </p:sp>
      <p:sp>
        <p:nvSpPr>
          <p:cNvPr id="13" name="Rectangle 1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841248" y="3502152"/>
            <a:ext cx="10506456" cy="2670048"/>
          </a:xfrm>
          <a:prstGeom prst="rect">
            <a:avLst/>
          </a:prstGeom>
        </p:spPr>
        <p:txBody>
          <a:bodyPr vert="horz" lIns="91440" tIns="45720" rIns="91440" bIns="45720" rtlCol="0">
            <a:normAutofit fontScale="92500" lnSpcReduction="10000"/>
          </a:bodyPr>
          <a:lstStyle/>
          <a:p>
            <a:pPr marL="285750" indent="-228600" fontAlgn="base">
              <a:lnSpc>
                <a:spcPct val="110000"/>
              </a:lnSpc>
              <a:spcAft>
                <a:spcPts val="600"/>
              </a:spcAft>
              <a:buFont typeface="Arial" panose="020B0604020202020204" pitchFamily="34" charset="0"/>
              <a:buChar char="•"/>
            </a:pPr>
            <a:r>
              <a:rPr lang="en-US" sz="2000" i="0" dirty="0">
                <a:effectLst/>
              </a:rPr>
              <a:t>To run meetings uniformly, regardless of where the meeting is held.</a:t>
            </a:r>
          </a:p>
          <a:p>
            <a:pPr marL="285750" indent="-228600" fontAlgn="base">
              <a:lnSpc>
                <a:spcPct val="110000"/>
              </a:lnSpc>
              <a:spcAft>
                <a:spcPts val="600"/>
              </a:spcAft>
              <a:buFont typeface="Arial" panose="020B0604020202020204" pitchFamily="34" charset="0"/>
              <a:buChar char="•"/>
            </a:pPr>
            <a:endParaRPr lang="en-US" sz="2000" dirty="0"/>
          </a:p>
          <a:p>
            <a:pPr marL="285750" indent="-228600" fontAlgn="base">
              <a:lnSpc>
                <a:spcPct val="110000"/>
              </a:lnSpc>
              <a:spcAft>
                <a:spcPts val="600"/>
              </a:spcAft>
              <a:buFont typeface="Arial" panose="020B0604020202020204" pitchFamily="34" charset="0"/>
              <a:buChar char="•"/>
            </a:pPr>
            <a:r>
              <a:rPr lang="en-US" sz="2000" dirty="0"/>
              <a:t>To facilitate the transaction of business and promote cooperation.</a:t>
            </a:r>
          </a:p>
          <a:p>
            <a:pPr marL="285750" indent="-228600" fontAlgn="base">
              <a:lnSpc>
                <a:spcPct val="110000"/>
              </a:lnSpc>
              <a:spcAft>
                <a:spcPts val="600"/>
              </a:spcAft>
              <a:buFont typeface="Arial" panose="020B0604020202020204" pitchFamily="34" charset="0"/>
              <a:buChar char="•"/>
            </a:pPr>
            <a:endParaRPr lang="en-US" sz="2000" dirty="0"/>
          </a:p>
          <a:p>
            <a:pPr marL="285750" indent="-228600" fontAlgn="base">
              <a:lnSpc>
                <a:spcPct val="110000"/>
              </a:lnSpc>
              <a:spcAft>
                <a:spcPts val="600"/>
              </a:spcAft>
              <a:buFont typeface="Arial" panose="020B0604020202020204" pitchFamily="34" charset="0"/>
              <a:buChar char="•"/>
            </a:pPr>
            <a:r>
              <a:rPr lang="en-US" sz="2000" i="0" dirty="0">
                <a:effectLst/>
              </a:rPr>
              <a:t>To insert logic and common sense into the operation of a meeting.</a:t>
            </a:r>
          </a:p>
          <a:p>
            <a:pPr marL="285750" indent="-228600" fontAlgn="base">
              <a:lnSpc>
                <a:spcPct val="110000"/>
              </a:lnSpc>
              <a:spcAft>
                <a:spcPts val="600"/>
              </a:spcAft>
              <a:buFont typeface="Arial" panose="020B0604020202020204" pitchFamily="34" charset="0"/>
              <a:buChar char="•"/>
            </a:pPr>
            <a:endParaRPr lang="en-US" sz="2000" dirty="0"/>
          </a:p>
          <a:p>
            <a:pPr marL="285750" indent="-228600" fontAlgn="base">
              <a:lnSpc>
                <a:spcPct val="110000"/>
              </a:lnSpc>
              <a:spcAft>
                <a:spcPts val="600"/>
              </a:spcAft>
              <a:buFont typeface="Arial" panose="020B0604020202020204" pitchFamily="34" charset="0"/>
              <a:buChar char="•"/>
            </a:pPr>
            <a:r>
              <a:rPr lang="en-US" sz="2000" i="0" dirty="0">
                <a:effectLst/>
              </a:rPr>
              <a:t>To protect the rights of all members of the body.</a:t>
            </a:r>
          </a:p>
          <a:p>
            <a:pPr indent="-228600">
              <a:lnSpc>
                <a:spcPct val="11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36072210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9">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6" name="Rectangle 11">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CE6284B-EA16-4358-8D02-2C72147C60AB}"/>
              </a:ext>
            </a:extLst>
          </p:cNvPr>
          <p:cNvSpPr>
            <a:spLocks noGrp="1"/>
          </p:cNvSpPr>
          <p:nvPr>
            <p:ph type="title"/>
          </p:nvPr>
        </p:nvSpPr>
        <p:spPr>
          <a:xfrm>
            <a:off x="841246" y="978619"/>
            <a:ext cx="5991244" cy="1106424"/>
          </a:xfrm>
        </p:spPr>
        <p:txBody>
          <a:bodyPr>
            <a:normAutofit/>
          </a:bodyPr>
          <a:lstStyle/>
          <a:p>
            <a:r>
              <a:rPr lang="en-US" sz="3200" dirty="0"/>
              <a:t>Final Thoughts</a:t>
            </a:r>
          </a:p>
        </p:txBody>
      </p:sp>
      <p:sp>
        <p:nvSpPr>
          <p:cNvPr id="8" name="Rectangle 13">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15">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AF365C9-B95C-4541-9E61-9659F9A141A1}"/>
              </a:ext>
            </a:extLst>
          </p:cNvPr>
          <p:cNvSpPr>
            <a:spLocks noGrp="1"/>
          </p:cNvSpPr>
          <p:nvPr>
            <p:ph idx="1"/>
          </p:nvPr>
        </p:nvSpPr>
        <p:spPr>
          <a:xfrm>
            <a:off x="841248" y="2252870"/>
            <a:ext cx="5993892" cy="3560251"/>
          </a:xfrm>
        </p:spPr>
        <p:txBody>
          <a:bodyPr>
            <a:normAutofit/>
          </a:bodyPr>
          <a:lstStyle/>
          <a:p>
            <a:r>
              <a:rPr lang="en-US" sz="1800" dirty="0"/>
              <a:t>If you ever have any questions, contact the Chair of the House of Delegates, the Parliamentarian, or PBA staff.</a:t>
            </a:r>
          </a:p>
          <a:p>
            <a:endParaRPr lang="en-US" sz="1800" dirty="0"/>
          </a:p>
          <a:p>
            <a:r>
              <a:rPr lang="en-US" sz="1800" dirty="0"/>
              <a:t>Do not be afraid to make mistakes!</a:t>
            </a:r>
          </a:p>
          <a:p>
            <a:endParaRPr lang="en-US" sz="1800" dirty="0"/>
          </a:p>
          <a:p>
            <a:r>
              <a:rPr lang="en-US" sz="1800" dirty="0"/>
              <a:t>Enjoy your service in the House!</a:t>
            </a:r>
          </a:p>
          <a:p>
            <a:endParaRPr lang="en-US" sz="1800" dirty="0"/>
          </a:p>
        </p:txBody>
      </p:sp>
      <p:pic>
        <p:nvPicPr>
          <p:cNvPr id="11" name="Graphic 6" descr="Table and chairs">
            <a:extLst>
              <a:ext uri="{FF2B5EF4-FFF2-40B4-BE49-F238E27FC236}">
                <a16:creationId xmlns:a16="http://schemas.microsoft.com/office/drawing/2014/main" id="{BF14169F-3F67-4A29-8607-48ED6F720A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79814" y="1329879"/>
            <a:ext cx="4097657" cy="4097657"/>
          </a:xfrm>
          <a:prstGeom prst="rect">
            <a:avLst/>
          </a:prstGeom>
        </p:spPr>
      </p:pic>
    </p:spTree>
    <p:extLst>
      <p:ext uri="{BB962C8B-B14F-4D97-AF65-F5344CB8AC3E}">
        <p14:creationId xmlns:p14="http://schemas.microsoft.com/office/powerpoint/2010/main" val="317912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38" name="Rectangle 4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Rectangle 4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41" name="Rectangle 45">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411480" y="987552"/>
            <a:ext cx="4485861" cy="1088136"/>
          </a:xfrm>
        </p:spPr>
        <p:txBody>
          <a:bodyPr vert="horz" lIns="91440" tIns="45720" rIns="91440" bIns="45720" rtlCol="0" anchor="b">
            <a:normAutofit/>
          </a:bodyPr>
          <a:lstStyle/>
          <a:p>
            <a:r>
              <a:rPr lang="en-US" sz="3400" dirty="0"/>
              <a:t>The Rules Protect</a:t>
            </a:r>
          </a:p>
        </p:txBody>
      </p:sp>
      <p:sp>
        <p:nvSpPr>
          <p:cNvPr id="43" name="Rectangle 47">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Rectangle 49">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411479" y="2688336"/>
            <a:ext cx="4498848" cy="3584448"/>
          </a:xfrm>
          <a:prstGeom prst="rect">
            <a:avLst/>
          </a:prstGeom>
        </p:spPr>
        <p:txBody>
          <a:bodyPr vert="horz" lIns="91440" tIns="45720" rIns="91440" bIns="45720" rtlCol="0" anchor="t">
            <a:normAutofit/>
          </a:bodyPr>
          <a:lstStyle/>
          <a:p>
            <a:pPr marL="285750" indent="-228600" fontAlgn="base">
              <a:lnSpc>
                <a:spcPct val="110000"/>
              </a:lnSpc>
              <a:spcAft>
                <a:spcPts val="600"/>
              </a:spcAft>
              <a:buFont typeface="Arial" panose="020B0604020202020204" pitchFamily="34" charset="0"/>
              <a:buChar char="•"/>
            </a:pPr>
            <a:r>
              <a:rPr lang="en-US" sz="1700" b="1" i="0" dirty="0">
                <a:effectLst/>
              </a:rPr>
              <a:t>The rights of the majority to decide an issue.</a:t>
            </a:r>
          </a:p>
          <a:p>
            <a:pPr marL="285750" indent="-228600" fontAlgn="base">
              <a:lnSpc>
                <a:spcPct val="110000"/>
              </a:lnSpc>
              <a:spcAft>
                <a:spcPts val="600"/>
              </a:spcAft>
              <a:buFont typeface="Arial" panose="020B0604020202020204" pitchFamily="34" charset="0"/>
              <a:buChar char="•"/>
            </a:pPr>
            <a:endParaRPr lang="en-US" sz="1700" b="1" dirty="0"/>
          </a:p>
          <a:p>
            <a:pPr marL="285750" indent="-228600" fontAlgn="base">
              <a:lnSpc>
                <a:spcPct val="110000"/>
              </a:lnSpc>
              <a:spcAft>
                <a:spcPts val="600"/>
              </a:spcAft>
              <a:buFont typeface="Arial" panose="020B0604020202020204" pitchFamily="34" charset="0"/>
              <a:buChar char="•"/>
            </a:pPr>
            <a:r>
              <a:rPr lang="en-US" sz="1700" b="1" i="0" dirty="0">
                <a:effectLst/>
              </a:rPr>
              <a:t>The rights of the minority to be heard on an issue.</a:t>
            </a:r>
          </a:p>
          <a:p>
            <a:pPr marL="285750" indent="-228600" fontAlgn="base">
              <a:lnSpc>
                <a:spcPct val="110000"/>
              </a:lnSpc>
              <a:spcAft>
                <a:spcPts val="600"/>
              </a:spcAft>
              <a:buFont typeface="Arial" panose="020B0604020202020204" pitchFamily="34" charset="0"/>
              <a:buChar char="•"/>
            </a:pPr>
            <a:endParaRPr lang="en-US" sz="1700" b="1" dirty="0"/>
          </a:p>
          <a:p>
            <a:pPr marL="285750" indent="-228600" fontAlgn="base">
              <a:lnSpc>
                <a:spcPct val="110000"/>
              </a:lnSpc>
              <a:spcAft>
                <a:spcPts val="600"/>
              </a:spcAft>
              <a:buFont typeface="Arial" panose="020B0604020202020204" pitchFamily="34" charset="0"/>
              <a:buChar char="•"/>
            </a:pPr>
            <a:r>
              <a:rPr lang="en-US" sz="1700" b="1" i="0" dirty="0">
                <a:effectLst/>
              </a:rPr>
              <a:t>The rights of the individual members.</a:t>
            </a:r>
          </a:p>
          <a:p>
            <a:pPr marL="285750" indent="-228600" fontAlgn="base">
              <a:lnSpc>
                <a:spcPct val="110000"/>
              </a:lnSpc>
              <a:spcAft>
                <a:spcPts val="600"/>
              </a:spcAft>
              <a:buFont typeface="Arial" panose="020B0604020202020204" pitchFamily="34" charset="0"/>
              <a:buChar char="•"/>
            </a:pPr>
            <a:endParaRPr lang="en-US" sz="1700" b="1" dirty="0"/>
          </a:p>
          <a:p>
            <a:pPr marL="285750" indent="-228600" fontAlgn="base">
              <a:lnSpc>
                <a:spcPct val="110000"/>
              </a:lnSpc>
              <a:spcAft>
                <a:spcPts val="600"/>
              </a:spcAft>
              <a:buFont typeface="Arial" panose="020B0604020202020204" pitchFamily="34" charset="0"/>
              <a:buChar char="•"/>
            </a:pPr>
            <a:r>
              <a:rPr lang="en-US" sz="1700" b="1" i="0" dirty="0">
                <a:effectLst/>
              </a:rPr>
              <a:t>The rights of the absent.</a:t>
            </a:r>
          </a:p>
          <a:p>
            <a:pPr indent="-228600">
              <a:lnSpc>
                <a:spcPct val="110000"/>
              </a:lnSpc>
              <a:spcAft>
                <a:spcPts val="600"/>
              </a:spcAft>
              <a:buFont typeface="Arial" panose="020B0604020202020204" pitchFamily="34" charset="0"/>
              <a:buChar char="•"/>
            </a:pPr>
            <a:endParaRPr lang="en-US" sz="1700" dirty="0"/>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srcRect l="1401" r="31595"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Tree>
    <p:extLst>
      <p:ext uri="{BB962C8B-B14F-4D97-AF65-F5344CB8AC3E}">
        <p14:creationId xmlns:p14="http://schemas.microsoft.com/office/powerpoint/2010/main" val="66917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50000"/>
          </a:blip>
          <a:srcRect r="15627" b="-1"/>
          <a:stretch/>
        </p:blipFill>
        <p:spPr>
          <a:xfrm>
            <a:off x="20" y="10"/>
            <a:ext cx="8668492"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7848600" y="1122363"/>
            <a:ext cx="4023360" cy="3204134"/>
          </a:xfrm>
        </p:spPr>
        <p:txBody>
          <a:bodyPr anchor="b">
            <a:normAutofit/>
          </a:bodyPr>
          <a:lstStyle/>
          <a:p>
            <a:r>
              <a:rPr lang="en-US" sz="4800" dirty="0"/>
              <a:t>Typical rules follow this hierarchy</a:t>
            </a:r>
          </a:p>
        </p:txBody>
      </p:sp>
      <p:sp>
        <p:nvSpPr>
          <p:cNvPr id="3" name="Subtitle 2">
            <a:extLst>
              <a:ext uri="{FF2B5EF4-FFF2-40B4-BE49-F238E27FC236}">
                <a16:creationId xmlns:a16="http://schemas.microsoft.com/office/drawing/2014/main" id="{660A5C50-45C9-4BC7-A483-714989B3CE8D}"/>
              </a:ext>
            </a:extLst>
          </p:cNvPr>
          <p:cNvSpPr>
            <a:spLocks noGrp="1"/>
          </p:cNvSpPr>
          <p:nvPr>
            <p:ph type="subTitle" idx="1"/>
          </p:nvPr>
        </p:nvSpPr>
        <p:spPr>
          <a:xfrm>
            <a:off x="7848600" y="4872922"/>
            <a:ext cx="4023360" cy="1208141"/>
          </a:xfrm>
        </p:spPr>
        <p:txBody>
          <a:bodyPr>
            <a:normAutofit/>
          </a:bodyPr>
          <a:lstStyle/>
          <a:p>
            <a:r>
              <a:rPr lang="en-US" sz="2000" dirty="0"/>
              <a:t>Robert’s Rules of Order, 12</a:t>
            </a:r>
            <a:r>
              <a:rPr lang="en-US" sz="2000" baseline="30000" dirty="0"/>
              <a:t>th</a:t>
            </a:r>
            <a:r>
              <a:rPr lang="en-US" sz="2000" dirty="0"/>
              <a:t> Edition (RONR)</a:t>
            </a:r>
          </a:p>
        </p:txBody>
      </p:sp>
      <p:sp>
        <p:nvSpPr>
          <p:cNvPr id="5" name="TextBox 4">
            <a:extLst>
              <a:ext uri="{FF2B5EF4-FFF2-40B4-BE49-F238E27FC236}">
                <a16:creationId xmlns:a16="http://schemas.microsoft.com/office/drawing/2014/main" id="{5AA3CAA2-F549-4B2A-A883-29A278894142}"/>
              </a:ext>
            </a:extLst>
          </p:cNvPr>
          <p:cNvSpPr txBox="1"/>
          <p:nvPr/>
        </p:nvSpPr>
        <p:spPr>
          <a:xfrm>
            <a:off x="172284" y="1487380"/>
            <a:ext cx="7078733" cy="3385542"/>
          </a:xfrm>
          <a:prstGeom prst="rect">
            <a:avLst/>
          </a:prstGeom>
          <a:noFill/>
        </p:spPr>
        <p:txBody>
          <a:bodyPr wrap="none" rtlCol="0">
            <a:spAutoFit/>
          </a:bodyPr>
          <a:lstStyle/>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Federal, state, and local laws</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Articles of Incorporation/Corporate Charter</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Bylaws</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Special rules of order</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Parliamentary authority</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Standing rules</a:t>
            </a:r>
          </a:p>
          <a:p>
            <a:pPr marL="285750" indent="-285750" algn="l" fontAlgn="base">
              <a:buFont typeface="Arial" panose="020B0604020202020204" pitchFamily="34" charset="0"/>
              <a:buChar char="•"/>
            </a:pPr>
            <a:r>
              <a:rPr lang="en-US" sz="2800" b="1" i="0" dirty="0">
                <a:solidFill>
                  <a:srgbClr val="5C5858"/>
                </a:solidFill>
                <a:effectLst/>
                <a:latin typeface="PT Sans" panose="020B0503020203020204" pitchFamily="34" charset="0"/>
              </a:rPr>
              <a:t>Custom</a:t>
            </a:r>
          </a:p>
          <a:p>
            <a:endParaRPr lang="en-US" dirty="0"/>
          </a:p>
        </p:txBody>
      </p:sp>
    </p:spTree>
    <p:extLst>
      <p:ext uri="{BB962C8B-B14F-4D97-AF65-F5344CB8AC3E}">
        <p14:creationId xmlns:p14="http://schemas.microsoft.com/office/powerpoint/2010/main" val="191585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a16="http://schemas.microsoft.com/office/drawing/2014/main" id="{0B9EE3F3-89B7-43C3-8651-C4C968309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411480" y="991443"/>
            <a:ext cx="4443154" cy="1087819"/>
          </a:xfrm>
        </p:spPr>
        <p:txBody>
          <a:bodyPr vert="horz" lIns="91440" tIns="45720" rIns="91440" bIns="45720" rtlCol="0" anchor="b">
            <a:normAutofit/>
          </a:bodyPr>
          <a:lstStyle/>
          <a:p>
            <a:r>
              <a:rPr lang="en-US" sz="3400" dirty="0"/>
              <a:t>General “Rules of Robert”</a:t>
            </a:r>
          </a:p>
        </p:txBody>
      </p:sp>
      <p:sp>
        <p:nvSpPr>
          <p:cNvPr id="18" name="Rectangle 17">
            <a:extLst>
              <a:ext uri="{FF2B5EF4-FFF2-40B4-BE49-F238E27FC236}">
                <a16:creationId xmlns:a16="http://schemas.microsoft.com/office/drawing/2014/main" id="{33AE4636-AEEC-45D6-84D4-7AC2DA48E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9CE0F4-2EB2-4F1F-8AAC-DB3571D9F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5541"/>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411480" y="2426734"/>
            <a:ext cx="4745736" cy="3750229"/>
          </a:xfrm>
          <a:prstGeom prst="rect">
            <a:avLst/>
          </a:prstGeom>
        </p:spPr>
        <p:txBody>
          <a:bodyPr vert="horz" lIns="91440" tIns="45720" rIns="91440" bIns="45720" rtlCol="0">
            <a:noAutofit/>
          </a:bodyPr>
          <a:lstStyle/>
          <a:p>
            <a:pPr marL="285750" indent="-228600" fontAlgn="base">
              <a:spcAft>
                <a:spcPts val="600"/>
              </a:spcAft>
              <a:buFont typeface="Arial" panose="020B0604020202020204" pitchFamily="34" charset="0"/>
              <a:buChar char="•"/>
            </a:pPr>
            <a:r>
              <a:rPr lang="en-US" sz="2000" dirty="0"/>
              <a:t>All members have equal rights, privileges, and obligations.</a:t>
            </a:r>
          </a:p>
          <a:p>
            <a:pPr marL="285750" indent="-228600" fontAlgn="base">
              <a:spcAft>
                <a:spcPts val="600"/>
              </a:spcAft>
              <a:buFont typeface="Arial" panose="020B0604020202020204" pitchFamily="34" charset="0"/>
              <a:buChar char="•"/>
            </a:pPr>
            <a:endParaRPr lang="en-US" sz="2000" dirty="0"/>
          </a:p>
          <a:p>
            <a:pPr marL="285750" indent="-228600" fontAlgn="base">
              <a:spcAft>
                <a:spcPts val="600"/>
              </a:spcAft>
              <a:buFont typeface="Arial" panose="020B0604020202020204" pitchFamily="34" charset="0"/>
              <a:buChar char="•"/>
            </a:pPr>
            <a:r>
              <a:rPr lang="en-US" sz="2000" dirty="0"/>
              <a:t>Only one question can be considered at any given time.</a:t>
            </a:r>
          </a:p>
          <a:p>
            <a:pPr marL="285750" indent="-228600" fontAlgn="base">
              <a:spcAft>
                <a:spcPts val="600"/>
              </a:spcAft>
              <a:buFont typeface="Arial" panose="020B0604020202020204" pitchFamily="34" charset="0"/>
              <a:buChar char="•"/>
            </a:pPr>
            <a:endParaRPr lang="en-US" sz="2000" dirty="0"/>
          </a:p>
          <a:p>
            <a:pPr marL="285750" indent="-228600" fontAlgn="base">
              <a:spcAft>
                <a:spcPts val="600"/>
              </a:spcAft>
              <a:buFont typeface="Arial" panose="020B0604020202020204" pitchFamily="34" charset="0"/>
              <a:buChar char="•"/>
            </a:pPr>
            <a:r>
              <a:rPr lang="en-US" sz="2000" dirty="0"/>
              <a:t>Members always have the right to know what question is pending and to have it stated on the record again before a vote is taken.</a:t>
            </a:r>
          </a:p>
          <a:p>
            <a:pPr marL="285750" indent="-228600" fontAlgn="base">
              <a:spcAft>
                <a:spcPts val="600"/>
              </a:spcAft>
              <a:buFont typeface="Arial" panose="020B0604020202020204" pitchFamily="34" charset="0"/>
              <a:buChar char="•"/>
            </a:pPr>
            <a:endParaRPr lang="en-US" sz="2600" dirty="0"/>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srcRect t="6611" b="9119"/>
          <a:stretch/>
        </p:blipFill>
        <p:spPr>
          <a:xfrm>
            <a:off x="5385816" y="1589947"/>
            <a:ext cx="6440424" cy="3622752"/>
          </a:xfrm>
          <a:prstGeom prst="rect">
            <a:avLst/>
          </a:prstGeom>
        </p:spPr>
      </p:pic>
    </p:spTree>
    <p:extLst>
      <p:ext uri="{BB962C8B-B14F-4D97-AF65-F5344CB8AC3E}">
        <p14:creationId xmlns:p14="http://schemas.microsoft.com/office/powerpoint/2010/main" val="141899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a16="http://schemas.microsoft.com/office/drawing/2014/main" id="{0B9EE3F3-89B7-43C3-8651-C4C968309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411480" y="991443"/>
            <a:ext cx="4443154" cy="1087819"/>
          </a:xfrm>
        </p:spPr>
        <p:txBody>
          <a:bodyPr vert="horz" lIns="91440" tIns="45720" rIns="91440" bIns="45720" rtlCol="0" anchor="b">
            <a:normAutofit/>
          </a:bodyPr>
          <a:lstStyle/>
          <a:p>
            <a:r>
              <a:rPr lang="en-US" sz="3400" dirty="0"/>
              <a:t>General “Rules of Robert”</a:t>
            </a:r>
          </a:p>
        </p:txBody>
      </p:sp>
      <p:sp>
        <p:nvSpPr>
          <p:cNvPr id="18" name="Rectangle 17">
            <a:extLst>
              <a:ext uri="{FF2B5EF4-FFF2-40B4-BE49-F238E27FC236}">
                <a16:creationId xmlns:a16="http://schemas.microsoft.com/office/drawing/2014/main" id="{33AE4636-AEEC-45D6-84D4-7AC2DA48E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9CE0F4-2EB2-4F1F-8AAC-DB3571D9F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5541"/>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411480" y="2482883"/>
            <a:ext cx="4443154" cy="3694080"/>
          </a:xfrm>
          <a:prstGeom prst="rect">
            <a:avLst/>
          </a:prstGeom>
        </p:spPr>
        <p:txBody>
          <a:bodyPr vert="horz" lIns="91440" tIns="45720" rIns="91440" bIns="45720" rtlCol="0">
            <a:normAutofit/>
          </a:bodyPr>
          <a:lstStyle/>
          <a:p>
            <a:pPr marL="285750" indent="-228600" fontAlgn="base">
              <a:spcAft>
                <a:spcPts val="600"/>
              </a:spcAft>
              <a:buFont typeface="Arial" panose="020B0604020202020204" pitchFamily="34" charset="0"/>
              <a:buChar char="•"/>
            </a:pPr>
            <a:r>
              <a:rPr lang="en-US" sz="2000" dirty="0"/>
              <a:t>No member can speak until recognized by the chair.</a:t>
            </a:r>
          </a:p>
          <a:p>
            <a:pPr marL="285750" indent="-228600" fontAlgn="base">
              <a:spcAft>
                <a:spcPts val="600"/>
              </a:spcAft>
              <a:buFont typeface="Arial" panose="020B0604020202020204" pitchFamily="34" charset="0"/>
              <a:buChar char="•"/>
            </a:pPr>
            <a:endParaRPr lang="en-US" sz="2000" dirty="0"/>
          </a:p>
          <a:p>
            <a:pPr marL="285750" indent="-228600" fontAlgn="base">
              <a:spcAft>
                <a:spcPts val="600"/>
              </a:spcAft>
              <a:buFont typeface="Arial" panose="020B0604020202020204" pitchFamily="34" charset="0"/>
              <a:buChar char="•"/>
            </a:pPr>
            <a:r>
              <a:rPr lang="en-US" sz="2000" dirty="0"/>
              <a:t>No person can speak a second time on the same question without consent of the House.</a:t>
            </a:r>
          </a:p>
          <a:p>
            <a:pPr marL="285750" indent="-228600" fontAlgn="base">
              <a:spcAft>
                <a:spcPts val="600"/>
              </a:spcAft>
              <a:buFont typeface="Arial" panose="020B0604020202020204" pitchFamily="34" charset="0"/>
              <a:buChar char="•"/>
            </a:pPr>
            <a:endParaRPr lang="en-US" sz="2000" dirty="0"/>
          </a:p>
          <a:p>
            <a:pPr marL="285750" indent="-228600" fontAlgn="base">
              <a:spcAft>
                <a:spcPts val="600"/>
              </a:spcAft>
              <a:buFont typeface="Arial" panose="020B0604020202020204" pitchFamily="34" charset="0"/>
              <a:buChar char="•"/>
            </a:pPr>
            <a:r>
              <a:rPr lang="en-US" sz="2000" dirty="0"/>
              <a:t>The chair shall be impartial.</a:t>
            </a:r>
            <a:endParaRPr lang="en-US" sz="2000" i="0" dirty="0">
              <a:effectLst/>
            </a:endParaRPr>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srcRect t="6611" b="9119"/>
          <a:stretch/>
        </p:blipFill>
        <p:spPr>
          <a:xfrm>
            <a:off x="5385816" y="1589947"/>
            <a:ext cx="6440424" cy="3622752"/>
          </a:xfrm>
          <a:prstGeom prst="rect">
            <a:avLst/>
          </a:prstGeom>
        </p:spPr>
      </p:pic>
    </p:spTree>
    <p:extLst>
      <p:ext uri="{BB962C8B-B14F-4D97-AF65-F5344CB8AC3E}">
        <p14:creationId xmlns:p14="http://schemas.microsoft.com/office/powerpoint/2010/main" val="206018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DA9468-1E4F-401E-8F0D-2496727304D3}"/>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dirty="0"/>
              <a:t>Overview of the House</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17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7" name="Rectangle 26">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31"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Geodesic crystal prismatic sphere with a spectrum of color">
            <a:extLst>
              <a:ext uri="{FF2B5EF4-FFF2-40B4-BE49-F238E27FC236}">
                <a16:creationId xmlns:a16="http://schemas.microsoft.com/office/drawing/2014/main" id="{E33DF423-205A-A709-8850-9623F0EDED45}"/>
              </a:ext>
            </a:extLst>
          </p:cNvPr>
          <p:cNvPicPr>
            <a:picLocks noChangeAspect="1"/>
          </p:cNvPicPr>
          <p:nvPr/>
        </p:nvPicPr>
        <p:blipFill rotWithShape="1">
          <a:blip r:embed="rId2">
            <a:alphaModFix amt="40000"/>
          </a:blip>
          <a:srcRect t="6611" b="9119"/>
          <a:stretch/>
        </p:blipFill>
        <p:spPr>
          <a:xfrm>
            <a:off x="20" y="10"/>
            <a:ext cx="12191979" cy="6857990"/>
          </a:xfrm>
          <a:prstGeom prst="rect">
            <a:avLst/>
          </a:prstGeom>
        </p:spPr>
      </p:pic>
      <p:sp>
        <p:nvSpPr>
          <p:cNvPr id="2" name="Title 1">
            <a:extLst>
              <a:ext uri="{FF2B5EF4-FFF2-40B4-BE49-F238E27FC236}">
                <a16:creationId xmlns:a16="http://schemas.microsoft.com/office/drawing/2014/main" id="{652066CF-4B99-4CDA-A6BD-9EB04791877A}"/>
              </a:ext>
            </a:extLst>
          </p:cNvPr>
          <p:cNvSpPr>
            <a:spLocks noGrp="1"/>
          </p:cNvSpPr>
          <p:nvPr>
            <p:ph type="ctrTitle"/>
          </p:nvPr>
        </p:nvSpPr>
        <p:spPr>
          <a:xfrm>
            <a:off x="841249" y="941832"/>
            <a:ext cx="10506456" cy="2057400"/>
          </a:xfrm>
        </p:spPr>
        <p:txBody>
          <a:bodyPr vert="horz" lIns="91440" tIns="45720" rIns="91440" bIns="45720" rtlCol="0" anchor="b">
            <a:normAutofit/>
          </a:bodyPr>
          <a:lstStyle/>
          <a:p>
            <a:r>
              <a:rPr lang="en-US" sz="5000" dirty="0"/>
              <a:t>History of the House</a:t>
            </a:r>
          </a:p>
        </p:txBody>
      </p:sp>
      <p:sp>
        <p:nvSpPr>
          <p:cNvPr id="33" name="Rectangle 3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AA3CAA2-F549-4B2A-A883-29A278894142}"/>
              </a:ext>
            </a:extLst>
          </p:cNvPr>
          <p:cNvSpPr txBox="1"/>
          <p:nvPr/>
        </p:nvSpPr>
        <p:spPr>
          <a:xfrm>
            <a:off x="841248" y="3502152"/>
            <a:ext cx="10506456" cy="2670048"/>
          </a:xfrm>
          <a:prstGeom prst="rect">
            <a:avLst/>
          </a:prstGeom>
        </p:spPr>
        <p:txBody>
          <a:bodyPr vert="horz" lIns="91440" tIns="45720" rIns="91440" bIns="45720" rtlCol="0">
            <a:normAutofit/>
          </a:bodyPr>
          <a:lstStyle/>
          <a:p>
            <a:pPr>
              <a:lnSpc>
                <a:spcPct val="110000"/>
              </a:lnSpc>
              <a:spcAft>
                <a:spcPts val="600"/>
              </a:spcAft>
            </a:pPr>
            <a:r>
              <a:rPr lang="en-US" sz="2000" b="1" i="0" dirty="0">
                <a:effectLst/>
              </a:rPr>
              <a:t>The House of Delegates, created in 1966, is the body charged with setting the policy of PBA. All voting rights of PBA members are exercised through the House, including the right to vote on matters affecting the substance and administration of PBA policy, and on amendments to the Articles of Incorporation or the Bylaws. </a:t>
            </a:r>
            <a:r>
              <a:rPr lang="en-US" sz="2000" b="1" i="0">
                <a:effectLst/>
              </a:rPr>
              <a:t>The House also has the authority to judge the election and qualifications of its own members, vote on general membership classifications and membership dues and approve recommended dues increases. </a:t>
            </a:r>
            <a:endParaRPr lang="en-US" sz="2000" dirty="0"/>
          </a:p>
        </p:txBody>
      </p:sp>
    </p:spTree>
    <p:extLst>
      <p:ext uri="{BB962C8B-B14F-4D97-AF65-F5344CB8AC3E}">
        <p14:creationId xmlns:p14="http://schemas.microsoft.com/office/powerpoint/2010/main" val="20814398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
  <TotalTime>595</TotalTime>
  <Words>2482</Words>
  <Application>Microsoft Office PowerPoint</Application>
  <PresentationFormat>Widescreen</PresentationFormat>
  <Paragraphs>221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Neue Haas Grotesk Text Pro</vt:lpstr>
      <vt:lpstr>PT Sans</vt:lpstr>
      <vt:lpstr>Times New Roman</vt:lpstr>
      <vt:lpstr>AccentBoxVTI</vt:lpstr>
      <vt:lpstr>Parliamentary  Basics</vt:lpstr>
      <vt:lpstr>Purpose of Roberts Rules of Order (RONR)</vt:lpstr>
      <vt:lpstr>Purpose</vt:lpstr>
      <vt:lpstr>The Rules Protect</vt:lpstr>
      <vt:lpstr>Typical rules follow this hierarchy</vt:lpstr>
      <vt:lpstr>General “Rules of Robert”</vt:lpstr>
      <vt:lpstr>General “Rules of Robert”</vt:lpstr>
      <vt:lpstr>Overview of the House</vt:lpstr>
      <vt:lpstr>History of the House</vt:lpstr>
      <vt:lpstr>Composition of the PBA House of Delegates</vt:lpstr>
      <vt:lpstr>Composition of the PBA House of Delegates</vt:lpstr>
      <vt:lpstr>Composition of the PBA House of Delegates</vt:lpstr>
      <vt:lpstr>Composition of the PBA House of Delegates</vt:lpstr>
      <vt:lpstr>House of Delegates Leadership</vt:lpstr>
      <vt:lpstr>General Components of Robert’s Rules of Order</vt:lpstr>
      <vt:lpstr>Order of Business</vt:lpstr>
      <vt:lpstr>Quorum</vt:lpstr>
      <vt:lpstr>Ten Basic Rules</vt:lpstr>
      <vt:lpstr>PowerPoint Presentation</vt:lpstr>
      <vt:lpstr>PowerPoint Presentation</vt:lpstr>
      <vt:lpstr>BONUS</vt:lpstr>
      <vt:lpstr>Motions</vt:lpstr>
      <vt:lpstr>Motions Generally</vt:lpstr>
      <vt:lpstr>How to Make a Motion</vt:lpstr>
      <vt:lpstr>Main Motions</vt:lpstr>
      <vt:lpstr>Subsidiary Motions</vt:lpstr>
      <vt:lpstr>Subsidiary Motions</vt:lpstr>
      <vt:lpstr>Incidental Motions</vt:lpstr>
      <vt:lpstr>Incidental Motions</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Parliamentary  Basics</dc:title>
  <dc:creator>Tameka L. Altadonna</dc:creator>
  <cp:lastModifiedBy>Tameka L. Altadonna</cp:lastModifiedBy>
  <cp:revision>20</cp:revision>
  <dcterms:created xsi:type="dcterms:W3CDTF">2022-03-14T13:45:12Z</dcterms:created>
  <dcterms:modified xsi:type="dcterms:W3CDTF">2022-04-26T08:32:03Z</dcterms:modified>
</cp:coreProperties>
</file>